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2" r:id="rId1"/>
  </p:sldMasterIdLst>
  <p:sldIdLst>
    <p:sldId id="256" r:id="rId2"/>
    <p:sldId id="257" r:id="rId3"/>
    <p:sldId id="258" r:id="rId4"/>
    <p:sldId id="260" r:id="rId5"/>
    <p:sldId id="259" r:id="rId6"/>
    <p:sldId id="263" r:id="rId7"/>
    <p:sldId id="261" r:id="rId8"/>
    <p:sldId id="264" r:id="rId9"/>
    <p:sldId id="262" r:id="rId10"/>
    <p:sldId id="265" r:id="rId11"/>
    <p:sldId id="266" r:id="rId12"/>
    <p:sldId id="267" r:id="rId13"/>
    <p:sldId id="271" r:id="rId14"/>
    <p:sldId id="270" r:id="rId15"/>
    <p:sldId id="269" r:id="rId16"/>
    <p:sldId id="268"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016"/>
    <p:restoredTop sz="94694"/>
  </p:normalViewPr>
  <p:slideViewPr>
    <p:cSldViewPr snapToGrid="0" snapToObjects="1">
      <p:cViewPr varScale="1">
        <p:scale>
          <a:sx n="87" d="100"/>
          <a:sy n="87" d="100"/>
        </p:scale>
        <p:origin x="224" y="30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jpe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9332CC3B-26EE-1846-85B6-5C37E7810B34}" type="datetimeFigureOut">
              <a:rPr lang="en-US" smtClean="0"/>
              <a:t>6/3/22</a:t>
            </a:fld>
            <a:endParaRPr lang="en-US"/>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362429D1-D114-FC45-AC1E-A011175A7084}" type="slidenum">
              <a:rPr lang="en-US" smtClean="0"/>
              <a:t>‹#›</a:t>
            </a:fld>
            <a:endParaRPr lang="en-US"/>
          </a:p>
        </p:txBody>
      </p:sp>
    </p:spTree>
    <p:extLst>
      <p:ext uri="{BB962C8B-B14F-4D97-AF65-F5344CB8AC3E}">
        <p14:creationId xmlns:p14="http://schemas.microsoft.com/office/powerpoint/2010/main" val="22543702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332CC3B-26EE-1846-85B6-5C37E7810B34}" type="datetimeFigureOut">
              <a:rPr lang="en-US" smtClean="0"/>
              <a:t>6/3/22</a:t>
            </a:fld>
            <a:endParaRPr lang="en-US"/>
          </a:p>
        </p:txBody>
      </p:sp>
      <p:sp>
        <p:nvSpPr>
          <p:cNvPr id="6" name="Footer Placeholder 5"/>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62429D1-D114-FC45-AC1E-A011175A7084}" type="slidenum">
              <a:rPr lang="en-US" smtClean="0"/>
              <a:t>‹#›</a:t>
            </a:fld>
            <a:endParaRPr lang="en-US"/>
          </a:p>
        </p:txBody>
      </p:sp>
    </p:spTree>
    <p:extLst>
      <p:ext uri="{BB962C8B-B14F-4D97-AF65-F5344CB8AC3E}">
        <p14:creationId xmlns:p14="http://schemas.microsoft.com/office/powerpoint/2010/main" val="18550168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332CC3B-26EE-1846-85B6-5C37E7810B34}" type="datetimeFigureOut">
              <a:rPr lang="en-US" smtClean="0"/>
              <a:t>6/3/22</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62429D1-D114-FC45-AC1E-A011175A7084}" type="slidenum">
              <a:rPr lang="en-US" smtClean="0"/>
              <a:t>‹#›</a:t>
            </a:fld>
            <a:endParaRPr lang="en-US"/>
          </a:p>
        </p:txBody>
      </p:sp>
    </p:spTree>
    <p:extLst>
      <p:ext uri="{BB962C8B-B14F-4D97-AF65-F5344CB8AC3E}">
        <p14:creationId xmlns:p14="http://schemas.microsoft.com/office/powerpoint/2010/main" val="12979015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332CC3B-26EE-1846-85B6-5C37E7810B34}" type="datetimeFigureOut">
              <a:rPr lang="en-US" smtClean="0"/>
              <a:t>6/3/22</a:t>
            </a:fld>
            <a:endParaRPr lang="en-US"/>
          </a:p>
        </p:txBody>
      </p:sp>
      <p:sp>
        <p:nvSpPr>
          <p:cNvPr id="5" name="Footer Placeholder 4"/>
          <p:cNvSpPr>
            <a:spLocks noGrp="1"/>
          </p:cNvSpPr>
          <p:nvPr>
            <p:ph type="ftr" sz="quarter" idx="11"/>
          </p:nvPr>
        </p:nvSpPr>
        <p:spPr/>
        <p:txBody>
          <a:bodyPr/>
          <a:lstStyle/>
          <a:p>
            <a:endParaRPr lang="en-US"/>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62429D1-D114-FC45-AC1E-A011175A7084}" type="slidenum">
              <a:rPr lang="en-US" smtClean="0"/>
              <a:t>‹#›</a:t>
            </a:fld>
            <a:endParaRPr lang="en-US"/>
          </a:p>
        </p:txBody>
      </p:sp>
    </p:spTree>
    <p:extLst>
      <p:ext uri="{BB962C8B-B14F-4D97-AF65-F5344CB8AC3E}">
        <p14:creationId xmlns:p14="http://schemas.microsoft.com/office/powerpoint/2010/main" val="19248231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332CC3B-26EE-1846-85B6-5C37E7810B34}" type="datetimeFigureOut">
              <a:rPr lang="en-US" smtClean="0"/>
              <a:t>6/3/22</a:t>
            </a:fld>
            <a:endParaRPr lang="en-US"/>
          </a:p>
        </p:txBody>
      </p:sp>
      <p:sp>
        <p:nvSpPr>
          <p:cNvPr id="5" name="Footer Placeholder 4"/>
          <p:cNvSpPr>
            <a:spLocks noGrp="1"/>
          </p:cNvSpPr>
          <p:nvPr>
            <p:ph type="ftr" sz="quarter" idx="11"/>
          </p:nvPr>
        </p:nvSpPr>
        <p:spPr/>
        <p:txBody>
          <a:bodyPr/>
          <a:lstStyle/>
          <a:p>
            <a:endParaRPr lang="en-US"/>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62429D1-D114-FC45-AC1E-A011175A7084}" type="slidenum">
              <a:rPr lang="en-US" smtClean="0"/>
              <a:t>‹#›</a:t>
            </a:fld>
            <a:endParaRPr lang="en-US"/>
          </a:p>
        </p:txBody>
      </p:sp>
    </p:spTree>
    <p:extLst>
      <p:ext uri="{BB962C8B-B14F-4D97-AF65-F5344CB8AC3E}">
        <p14:creationId xmlns:p14="http://schemas.microsoft.com/office/powerpoint/2010/main" val="4240783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332CC3B-26EE-1846-85B6-5C37E7810B34}" type="datetimeFigureOut">
              <a:rPr lang="en-US" smtClean="0"/>
              <a:t>6/3/22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62429D1-D114-FC45-AC1E-A011175A7084}" type="slidenum">
              <a:rPr lang="en-US" smtClean="0"/>
              <a:t>‹#›</a:t>
            </a:fld>
            <a:endParaRPr lang="en-US"/>
          </a:p>
        </p:txBody>
      </p:sp>
    </p:spTree>
    <p:extLst>
      <p:ext uri="{BB962C8B-B14F-4D97-AF65-F5344CB8AC3E}">
        <p14:creationId xmlns:p14="http://schemas.microsoft.com/office/powerpoint/2010/main" val="12006440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332CC3B-26EE-1846-85B6-5C37E7810B34}" type="datetimeFigureOut">
              <a:rPr lang="en-US" smtClean="0"/>
              <a:t>6/3/22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62429D1-D114-FC45-AC1E-A011175A7084}" type="slidenum">
              <a:rPr lang="en-US" smtClean="0"/>
              <a:t>‹#›</a:t>
            </a:fld>
            <a:endParaRPr lang="en-US"/>
          </a:p>
        </p:txBody>
      </p:sp>
    </p:spTree>
    <p:extLst>
      <p:ext uri="{BB962C8B-B14F-4D97-AF65-F5344CB8AC3E}">
        <p14:creationId xmlns:p14="http://schemas.microsoft.com/office/powerpoint/2010/main" val="31275873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32CC3B-26EE-1846-85B6-5C37E7810B34}" type="datetimeFigureOut">
              <a:rPr lang="en-US" smtClean="0"/>
              <a:t>6/3/22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2429D1-D114-FC45-AC1E-A011175A7084}" type="slidenum">
              <a:rPr lang="en-US" smtClean="0"/>
              <a:t>‹#›</a:t>
            </a:fld>
            <a:endParaRPr lang="en-US"/>
          </a:p>
        </p:txBody>
      </p:sp>
    </p:spTree>
    <p:extLst>
      <p:ext uri="{BB962C8B-B14F-4D97-AF65-F5344CB8AC3E}">
        <p14:creationId xmlns:p14="http://schemas.microsoft.com/office/powerpoint/2010/main" val="3966845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32CC3B-26EE-1846-85B6-5C37E7810B34}" type="datetimeFigureOut">
              <a:rPr lang="en-US" smtClean="0"/>
              <a:t>6/3/22</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62429D1-D114-FC45-AC1E-A011175A7084}" type="slidenum">
              <a:rPr lang="en-US" smtClean="0"/>
              <a:t>‹#›</a:t>
            </a:fld>
            <a:endParaRPr lang="en-US"/>
          </a:p>
        </p:txBody>
      </p:sp>
    </p:spTree>
    <p:extLst>
      <p:ext uri="{BB962C8B-B14F-4D97-AF65-F5344CB8AC3E}">
        <p14:creationId xmlns:p14="http://schemas.microsoft.com/office/powerpoint/2010/main" val="5058921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32CC3B-26EE-1846-85B6-5C37E7810B34}" type="datetimeFigureOut">
              <a:rPr lang="en-US" smtClean="0"/>
              <a:t>6/3/22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2429D1-D114-FC45-AC1E-A011175A7084}" type="slidenum">
              <a:rPr lang="en-US" smtClean="0"/>
              <a:t>‹#›</a:t>
            </a:fld>
            <a:endParaRPr lang="en-US"/>
          </a:p>
        </p:txBody>
      </p:sp>
    </p:spTree>
    <p:extLst>
      <p:ext uri="{BB962C8B-B14F-4D97-AF65-F5344CB8AC3E}">
        <p14:creationId xmlns:p14="http://schemas.microsoft.com/office/powerpoint/2010/main" val="36896089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332CC3B-26EE-1846-85B6-5C37E7810B34}" type="datetimeFigureOut">
              <a:rPr lang="en-US" smtClean="0"/>
              <a:t>6/3/22</a:t>
            </a:fld>
            <a:endParaRPr lang="en-US"/>
          </a:p>
        </p:txBody>
      </p:sp>
      <p:sp>
        <p:nvSpPr>
          <p:cNvPr id="5" name="Footer Placeholder 4"/>
          <p:cNvSpPr>
            <a:spLocks noGrp="1"/>
          </p:cNvSpPr>
          <p:nvPr>
            <p:ph type="ftr" sz="quarter" idx="11"/>
          </p:nvPr>
        </p:nvSpPr>
        <p:spPr/>
        <p:txBody>
          <a:bodyPr/>
          <a:lstStyle/>
          <a:p>
            <a:endParaRPr lang="en-US"/>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62429D1-D114-FC45-AC1E-A011175A7084}" type="slidenum">
              <a:rPr lang="en-US" smtClean="0"/>
              <a:t>‹#›</a:t>
            </a:fld>
            <a:endParaRPr lang="en-US"/>
          </a:p>
        </p:txBody>
      </p:sp>
    </p:spTree>
    <p:extLst>
      <p:ext uri="{BB962C8B-B14F-4D97-AF65-F5344CB8AC3E}">
        <p14:creationId xmlns:p14="http://schemas.microsoft.com/office/powerpoint/2010/main" val="9527433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32CC3B-26EE-1846-85B6-5C37E7810B34}" type="datetimeFigureOut">
              <a:rPr lang="en-US" smtClean="0"/>
              <a:t>6/3/22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2429D1-D114-FC45-AC1E-A011175A7084}" type="slidenum">
              <a:rPr lang="en-US" smtClean="0"/>
              <a:t>‹#›</a:t>
            </a:fld>
            <a:endParaRPr lang="en-US"/>
          </a:p>
        </p:txBody>
      </p:sp>
    </p:spTree>
    <p:extLst>
      <p:ext uri="{BB962C8B-B14F-4D97-AF65-F5344CB8AC3E}">
        <p14:creationId xmlns:p14="http://schemas.microsoft.com/office/powerpoint/2010/main" val="3174473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332CC3B-26EE-1846-85B6-5C37E7810B34}" type="datetimeFigureOut">
              <a:rPr lang="en-US" smtClean="0"/>
              <a:t>6/3/22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62429D1-D114-FC45-AC1E-A011175A7084}" type="slidenum">
              <a:rPr lang="en-US" smtClean="0"/>
              <a:t>‹#›</a:t>
            </a:fld>
            <a:endParaRPr lang="en-US"/>
          </a:p>
        </p:txBody>
      </p:sp>
    </p:spTree>
    <p:extLst>
      <p:ext uri="{BB962C8B-B14F-4D97-AF65-F5344CB8AC3E}">
        <p14:creationId xmlns:p14="http://schemas.microsoft.com/office/powerpoint/2010/main" val="500177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332CC3B-26EE-1846-85B6-5C37E7810B34}" type="datetimeFigureOut">
              <a:rPr lang="en-US" smtClean="0"/>
              <a:t>6/3/22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62429D1-D114-FC45-AC1E-A011175A7084}" type="slidenum">
              <a:rPr lang="en-US" smtClean="0"/>
              <a:t>‹#›</a:t>
            </a:fld>
            <a:endParaRPr lang="en-US"/>
          </a:p>
        </p:txBody>
      </p:sp>
    </p:spTree>
    <p:extLst>
      <p:ext uri="{BB962C8B-B14F-4D97-AF65-F5344CB8AC3E}">
        <p14:creationId xmlns:p14="http://schemas.microsoft.com/office/powerpoint/2010/main" val="15886550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32CC3B-26EE-1846-85B6-5C37E7810B34}" type="datetimeFigureOut">
              <a:rPr lang="en-US" smtClean="0"/>
              <a:t>6/3/22</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362429D1-D114-FC45-AC1E-A011175A7084}" type="slidenum">
              <a:rPr lang="en-US" smtClean="0"/>
              <a:t>‹#›</a:t>
            </a:fld>
            <a:endParaRPr lang="en-US"/>
          </a:p>
        </p:txBody>
      </p:sp>
    </p:spTree>
    <p:extLst>
      <p:ext uri="{BB962C8B-B14F-4D97-AF65-F5344CB8AC3E}">
        <p14:creationId xmlns:p14="http://schemas.microsoft.com/office/powerpoint/2010/main" val="30613031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332CC3B-26EE-1846-85B6-5C37E7810B34}" type="datetimeFigureOut">
              <a:rPr lang="en-US" smtClean="0"/>
              <a:t>6/3/22</a:t>
            </a:fld>
            <a:endParaRPr lang="en-US"/>
          </a:p>
        </p:txBody>
      </p:sp>
      <p:sp>
        <p:nvSpPr>
          <p:cNvPr id="6" name="Footer Placeholder 5"/>
          <p:cNvSpPr>
            <a:spLocks noGrp="1"/>
          </p:cNvSpPr>
          <p:nvPr>
            <p:ph type="ftr" sz="quarter" idx="11"/>
          </p:nvPr>
        </p:nvSpPr>
        <p:spPr/>
        <p:txBody>
          <a:bodyPr/>
          <a:lstStyle/>
          <a:p>
            <a:endParaRPr lang="en-US"/>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62429D1-D114-FC45-AC1E-A011175A7084}" type="slidenum">
              <a:rPr lang="en-US" smtClean="0"/>
              <a:t>‹#›</a:t>
            </a:fld>
            <a:endParaRPr lang="en-US"/>
          </a:p>
        </p:txBody>
      </p:sp>
    </p:spTree>
    <p:extLst>
      <p:ext uri="{BB962C8B-B14F-4D97-AF65-F5344CB8AC3E}">
        <p14:creationId xmlns:p14="http://schemas.microsoft.com/office/powerpoint/2010/main" val="42468023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332CC3B-26EE-1846-85B6-5C37E7810B34}" type="datetimeFigureOut">
              <a:rPr lang="en-US" smtClean="0"/>
              <a:t>6/3/22</a:t>
            </a:fld>
            <a:endParaRPr lang="en-US"/>
          </a:p>
        </p:txBody>
      </p:sp>
      <p:sp>
        <p:nvSpPr>
          <p:cNvPr id="6" name="Footer Placeholder 5"/>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62429D1-D114-FC45-AC1E-A011175A7084}" type="slidenum">
              <a:rPr lang="en-US" smtClean="0"/>
              <a:t>‹#›</a:t>
            </a:fld>
            <a:endParaRPr lang="en-US"/>
          </a:p>
        </p:txBody>
      </p:sp>
    </p:spTree>
    <p:extLst>
      <p:ext uri="{BB962C8B-B14F-4D97-AF65-F5344CB8AC3E}">
        <p14:creationId xmlns:p14="http://schemas.microsoft.com/office/powerpoint/2010/main" val="41943917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9332CC3B-26EE-1846-85B6-5C37E7810B34}" type="datetimeFigureOut">
              <a:rPr lang="en-US" smtClean="0"/>
              <a:t>6/3/22</a:t>
            </a:fld>
            <a:endParaRPr lang="en-US"/>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362429D1-D114-FC45-AC1E-A011175A7084}" type="slidenum">
              <a:rPr lang="en-US" smtClean="0"/>
              <a:t>‹#›</a:t>
            </a:fld>
            <a:endParaRPr lang="en-US"/>
          </a:p>
        </p:txBody>
      </p:sp>
    </p:spTree>
    <p:extLst>
      <p:ext uri="{BB962C8B-B14F-4D97-AF65-F5344CB8AC3E}">
        <p14:creationId xmlns:p14="http://schemas.microsoft.com/office/powerpoint/2010/main" val="1287739841"/>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3E7A4-ABAE-EEB9-5F06-F6BABA3B1B34}"/>
              </a:ext>
            </a:extLst>
          </p:cNvPr>
          <p:cNvSpPr>
            <a:spLocks noGrp="1"/>
          </p:cNvSpPr>
          <p:nvPr>
            <p:ph type="ctrTitle"/>
          </p:nvPr>
        </p:nvSpPr>
        <p:spPr>
          <a:xfrm>
            <a:off x="601503" y="2413620"/>
            <a:ext cx="9144000" cy="2387600"/>
          </a:xfrm>
        </p:spPr>
        <p:txBody>
          <a:bodyPr>
            <a:normAutofit/>
          </a:bodyPr>
          <a:lstStyle/>
          <a:p>
            <a:r>
              <a:rPr lang="en-US" sz="4000" dirty="0"/>
              <a:t>Maternal Mortality:</a:t>
            </a:r>
            <a:br>
              <a:rPr lang="en-US" sz="4000" dirty="0"/>
            </a:br>
            <a:r>
              <a:rPr lang="en-US" sz="2000" dirty="0"/>
              <a:t>How does the U.S. compare to the rest of the world?</a:t>
            </a:r>
          </a:p>
        </p:txBody>
      </p:sp>
      <p:sp>
        <p:nvSpPr>
          <p:cNvPr id="3" name="Subtitle 2">
            <a:extLst>
              <a:ext uri="{FF2B5EF4-FFF2-40B4-BE49-F238E27FC236}">
                <a16:creationId xmlns:a16="http://schemas.microsoft.com/office/drawing/2014/main" id="{BFBCF2E0-D915-C71F-A9C1-F65B0B79C80E}"/>
              </a:ext>
            </a:extLst>
          </p:cNvPr>
          <p:cNvSpPr>
            <a:spLocks noGrp="1"/>
          </p:cNvSpPr>
          <p:nvPr>
            <p:ph type="subTitle" idx="1"/>
          </p:nvPr>
        </p:nvSpPr>
        <p:spPr>
          <a:xfrm>
            <a:off x="601503" y="5245731"/>
            <a:ext cx="8825658" cy="861420"/>
          </a:xfrm>
        </p:spPr>
        <p:txBody>
          <a:bodyPr>
            <a:normAutofit fontScale="77500" lnSpcReduction="20000"/>
          </a:bodyPr>
          <a:lstStyle/>
          <a:p>
            <a:r>
              <a:rPr lang="en-US" dirty="0"/>
              <a:t>Kimberly Gonzalez</a:t>
            </a:r>
          </a:p>
          <a:p>
            <a:r>
              <a:rPr lang="en-US" dirty="0"/>
              <a:t>DSC680 APPPLIED DATA SCIENCE</a:t>
            </a:r>
          </a:p>
          <a:p>
            <a:r>
              <a:rPr lang="en-US" dirty="0"/>
              <a:t>SPRING 2022 – BELLEVUE UNIVERSITY</a:t>
            </a:r>
          </a:p>
        </p:txBody>
      </p:sp>
      <p:pic>
        <p:nvPicPr>
          <p:cNvPr id="3074" name="Picture 2" descr="New hospital standardsto fight maternal mortality | 11alive.com">
            <a:extLst>
              <a:ext uri="{FF2B5EF4-FFF2-40B4-BE49-F238E27FC236}">
                <a16:creationId xmlns:a16="http://schemas.microsoft.com/office/drawing/2014/main" id="{330D37A6-2FE4-52D6-3741-FE58F92F809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72975" y="3861115"/>
            <a:ext cx="4945055" cy="2769231"/>
          </a:xfrm>
          <a:prstGeom prst="rect">
            <a:avLst/>
          </a:prstGeom>
          <a:noFill/>
          <a:effectLst>
            <a:softEdge rad="955718"/>
          </a:effectLst>
          <a:extLst>
            <a:ext uri="{909E8E84-426E-40DD-AFC4-6F175D3DCCD1}">
              <a14:hiddenFill xmlns:a14="http://schemas.microsoft.com/office/drawing/2010/main">
                <a:solidFill>
                  <a:srgbClr val="FFFFFF"/>
                </a:solidFill>
              </a14:hiddenFill>
            </a:ext>
          </a:extLst>
        </p:spPr>
      </p:pic>
      <p:pic>
        <p:nvPicPr>
          <p:cNvPr id="4" name="Audio Recording Jun 3, 2022 at 1:39:05 PM" descr="Audio Recording Jun 3, 2022 at 1:39:05 PM">
            <a:hlinkClick r:id="" action="ppaction://media"/>
            <a:extLst>
              <a:ext uri="{FF2B5EF4-FFF2-40B4-BE49-F238E27FC236}">
                <a16:creationId xmlns:a16="http://schemas.microsoft.com/office/drawing/2014/main" id="{7A052F56-816B-82F8-CD85-F5E09AE58A8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364936" y="227654"/>
            <a:ext cx="812800" cy="812800"/>
          </a:xfrm>
          <a:prstGeom prst="rect">
            <a:avLst/>
          </a:prstGeom>
        </p:spPr>
      </p:pic>
    </p:spTree>
    <p:extLst>
      <p:ext uri="{BB962C8B-B14F-4D97-AF65-F5344CB8AC3E}">
        <p14:creationId xmlns:p14="http://schemas.microsoft.com/office/powerpoint/2010/main" val="2117234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76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08B46-65AD-420D-42E1-427ADE6144D7}"/>
              </a:ext>
            </a:extLst>
          </p:cNvPr>
          <p:cNvSpPr>
            <a:spLocks noGrp="1"/>
          </p:cNvSpPr>
          <p:nvPr>
            <p:ph type="title"/>
          </p:nvPr>
        </p:nvSpPr>
        <p:spPr>
          <a:xfrm>
            <a:off x="506024" y="484718"/>
            <a:ext cx="8761413" cy="706964"/>
          </a:xfrm>
        </p:spPr>
        <p:txBody>
          <a:bodyPr/>
          <a:lstStyle/>
          <a:p>
            <a:r>
              <a:rPr lang="en-US" dirty="0"/>
              <a:t>Does income play a factor?</a:t>
            </a:r>
          </a:p>
        </p:txBody>
      </p:sp>
      <p:sp>
        <p:nvSpPr>
          <p:cNvPr id="3" name="Content Placeholder 2">
            <a:extLst>
              <a:ext uri="{FF2B5EF4-FFF2-40B4-BE49-F238E27FC236}">
                <a16:creationId xmlns:a16="http://schemas.microsoft.com/office/drawing/2014/main" id="{02C9C204-D2FC-AA42-1F30-EBF1BC4B4A49}"/>
              </a:ext>
            </a:extLst>
          </p:cNvPr>
          <p:cNvSpPr>
            <a:spLocks noGrp="1"/>
          </p:cNvSpPr>
          <p:nvPr>
            <p:ph idx="1"/>
          </p:nvPr>
        </p:nvSpPr>
        <p:spPr>
          <a:xfrm>
            <a:off x="786246" y="2723466"/>
            <a:ext cx="4346193" cy="3649816"/>
          </a:xfrm>
        </p:spPr>
        <p:txBody>
          <a:bodyPr/>
          <a:lstStyle/>
          <a:p>
            <a:pPr marL="0" indent="0">
              <a:buNone/>
            </a:pPr>
            <a:r>
              <a:rPr lang="en-US" dirty="0"/>
              <a:t>If we evaluate MMR against income status data provided through The World Bank, the numbers of maternal deaths globally regardless of income group have all seen a decline since 2000, with the </a:t>
            </a:r>
            <a:r>
              <a:rPr lang="en-US" b="1" dirty="0"/>
              <a:t>exception</a:t>
            </a:r>
            <a:r>
              <a:rPr lang="en-US" dirty="0"/>
              <a:t> of the low income group (orange*) which has seen a steady rate of maternal deaths since 2000.  </a:t>
            </a:r>
          </a:p>
          <a:p>
            <a:endParaRPr lang="en-US" dirty="0"/>
          </a:p>
        </p:txBody>
      </p:sp>
      <p:pic>
        <p:nvPicPr>
          <p:cNvPr id="4" name="Picture 3">
            <a:extLst>
              <a:ext uri="{FF2B5EF4-FFF2-40B4-BE49-F238E27FC236}">
                <a16:creationId xmlns:a16="http://schemas.microsoft.com/office/drawing/2014/main" id="{D53C1221-CBE7-B8E4-8020-C803564A990F}"/>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595131" y="1497723"/>
            <a:ext cx="6596869" cy="5360277"/>
          </a:xfrm>
          <a:prstGeom prst="rect">
            <a:avLst/>
          </a:prstGeom>
          <a:solidFill>
            <a:schemeClr val="bg1"/>
          </a:solidFill>
          <a:ln>
            <a:noFill/>
          </a:ln>
        </p:spPr>
      </p:pic>
      <p:pic>
        <p:nvPicPr>
          <p:cNvPr id="5" name="Audio Recording Jun 3, 2022 at 2:01:51 PM" descr="Audio Recording Jun 3, 2022 at 2:01:51 PM">
            <a:hlinkClick r:id="" action="ppaction://media"/>
            <a:extLst>
              <a:ext uri="{FF2B5EF4-FFF2-40B4-BE49-F238E27FC236}">
                <a16:creationId xmlns:a16="http://schemas.microsoft.com/office/drawing/2014/main" id="{C2B1CCF6-AF96-9433-F0E3-FFF6254DD7E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379587" y="125503"/>
            <a:ext cx="812800" cy="812800"/>
          </a:xfrm>
          <a:prstGeom prst="rect">
            <a:avLst/>
          </a:prstGeom>
        </p:spPr>
      </p:pic>
    </p:spTree>
    <p:extLst>
      <p:ext uri="{BB962C8B-B14F-4D97-AF65-F5344CB8AC3E}">
        <p14:creationId xmlns:p14="http://schemas.microsoft.com/office/powerpoint/2010/main" val="1936909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36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08B46-65AD-420D-42E1-427ADE6144D7}"/>
              </a:ext>
            </a:extLst>
          </p:cNvPr>
          <p:cNvSpPr>
            <a:spLocks noGrp="1"/>
          </p:cNvSpPr>
          <p:nvPr>
            <p:ph type="title"/>
          </p:nvPr>
        </p:nvSpPr>
        <p:spPr>
          <a:xfrm>
            <a:off x="506024" y="484718"/>
            <a:ext cx="8932944" cy="901630"/>
          </a:xfrm>
        </p:spPr>
        <p:txBody>
          <a:bodyPr/>
          <a:lstStyle/>
          <a:p>
            <a:r>
              <a:rPr lang="en-US" dirty="0"/>
              <a:t>Does income play a factor, continued..</a:t>
            </a:r>
          </a:p>
        </p:txBody>
      </p:sp>
      <p:sp>
        <p:nvSpPr>
          <p:cNvPr id="3" name="Content Placeholder 2">
            <a:extLst>
              <a:ext uri="{FF2B5EF4-FFF2-40B4-BE49-F238E27FC236}">
                <a16:creationId xmlns:a16="http://schemas.microsoft.com/office/drawing/2014/main" id="{02C9C204-D2FC-AA42-1F30-EBF1BC4B4A49}"/>
              </a:ext>
            </a:extLst>
          </p:cNvPr>
          <p:cNvSpPr>
            <a:spLocks noGrp="1"/>
          </p:cNvSpPr>
          <p:nvPr>
            <p:ph idx="1"/>
          </p:nvPr>
        </p:nvSpPr>
        <p:spPr>
          <a:xfrm>
            <a:off x="8465575" y="2909747"/>
            <a:ext cx="3569110" cy="3463535"/>
          </a:xfrm>
        </p:spPr>
        <p:txBody>
          <a:bodyPr/>
          <a:lstStyle/>
          <a:p>
            <a:pPr marL="0" indent="0">
              <a:buNone/>
            </a:pPr>
            <a:r>
              <a:rPr lang="en-US" dirty="0"/>
              <a:t>When looking at the U.S. individually, that same data shows </a:t>
            </a:r>
            <a:r>
              <a:rPr lang="en-US" b="1" dirty="0"/>
              <a:t>Low Income </a:t>
            </a:r>
            <a:r>
              <a:rPr lang="en-US" dirty="0"/>
              <a:t>and </a:t>
            </a:r>
            <a:r>
              <a:rPr lang="en-US" b="1" dirty="0"/>
              <a:t>Lower middle income</a:t>
            </a:r>
            <a:r>
              <a:rPr lang="en-US" dirty="0"/>
              <a:t> groups have seen a steady decline in number of maternal deaths whereas </a:t>
            </a:r>
            <a:r>
              <a:rPr lang="en-US" b="1" dirty="0"/>
              <a:t>Middle income </a:t>
            </a:r>
            <a:r>
              <a:rPr lang="en-US" dirty="0"/>
              <a:t>and </a:t>
            </a:r>
            <a:r>
              <a:rPr lang="en-US" b="1" dirty="0"/>
              <a:t>Upper middle income </a:t>
            </a:r>
            <a:r>
              <a:rPr lang="en-US" dirty="0"/>
              <a:t>have remained fairly consistent. </a:t>
            </a:r>
          </a:p>
          <a:p>
            <a:pPr marL="0" indent="0">
              <a:buNone/>
            </a:pPr>
            <a:endParaRPr lang="en-US" dirty="0"/>
          </a:p>
          <a:p>
            <a:endParaRPr lang="en-US" dirty="0"/>
          </a:p>
        </p:txBody>
      </p:sp>
      <p:pic>
        <p:nvPicPr>
          <p:cNvPr id="5" name="Picture 4">
            <a:extLst>
              <a:ext uri="{FF2B5EF4-FFF2-40B4-BE49-F238E27FC236}">
                <a16:creationId xmlns:a16="http://schemas.microsoft.com/office/drawing/2014/main" id="{49FCABF6-43B6-FC62-A4DF-675400B45D6A}"/>
              </a:ext>
            </a:extLst>
          </p:cNvPr>
          <p:cNvPicPr>
            <a:picLocks noChangeAspect="1"/>
          </p:cNvPicPr>
          <p:nvPr/>
        </p:nvPicPr>
        <p:blipFill rotWithShape="1">
          <a:blip r:embed="rId4">
            <a:extLst>
              <a:ext uri="{28A0092B-C50C-407E-A947-70E740481C1C}">
                <a14:useLocalDpi xmlns:a14="http://schemas.microsoft.com/office/drawing/2010/main" val="0"/>
              </a:ext>
            </a:extLst>
          </a:blip>
          <a:srcRect t="8012" r="18718"/>
          <a:stretch/>
        </p:blipFill>
        <p:spPr bwMode="auto">
          <a:xfrm>
            <a:off x="0" y="2435820"/>
            <a:ext cx="8139323" cy="4422180"/>
          </a:xfrm>
          <a:prstGeom prst="rect">
            <a:avLst/>
          </a:prstGeom>
          <a:ln>
            <a:noFill/>
          </a:ln>
          <a:extLst>
            <a:ext uri="{53640926-AAD7-44D8-BBD7-CCE9431645EC}">
              <a14:shadowObscured xmlns:a14="http://schemas.microsoft.com/office/drawing/2010/main"/>
            </a:ext>
          </a:extLst>
        </p:spPr>
      </p:pic>
      <p:pic>
        <p:nvPicPr>
          <p:cNvPr id="6" name="Audio Recording Jun 3, 2022 at 2:02:15 PM" descr="Audio Recording Jun 3, 2022 at 2:02:15 PM">
            <a:hlinkClick r:id="" action="ppaction://media"/>
            <a:extLst>
              <a:ext uri="{FF2B5EF4-FFF2-40B4-BE49-F238E27FC236}">
                <a16:creationId xmlns:a16="http://schemas.microsoft.com/office/drawing/2014/main" id="{37CA048B-4FE9-4985-0FF5-A2B89F292AA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364839" y="122733"/>
            <a:ext cx="812800" cy="812800"/>
          </a:xfrm>
          <a:prstGeom prst="rect">
            <a:avLst/>
          </a:prstGeom>
        </p:spPr>
      </p:pic>
    </p:spTree>
    <p:extLst>
      <p:ext uri="{BB962C8B-B14F-4D97-AF65-F5344CB8AC3E}">
        <p14:creationId xmlns:p14="http://schemas.microsoft.com/office/powerpoint/2010/main" val="1648656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74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07F4C-AEF9-D165-72E2-F6664C25F941}"/>
              </a:ext>
            </a:extLst>
          </p:cNvPr>
          <p:cNvSpPr>
            <a:spLocks noGrp="1"/>
          </p:cNvSpPr>
          <p:nvPr>
            <p:ph type="title"/>
          </p:nvPr>
        </p:nvSpPr>
        <p:spPr>
          <a:xfrm>
            <a:off x="520772" y="762000"/>
            <a:ext cx="8761413" cy="706964"/>
          </a:xfrm>
        </p:spPr>
        <p:txBody>
          <a:bodyPr/>
          <a:lstStyle/>
          <a:p>
            <a:r>
              <a:rPr lang="en-US" dirty="0"/>
              <a:t>Final Thoughts</a:t>
            </a:r>
          </a:p>
        </p:txBody>
      </p:sp>
      <p:sp>
        <p:nvSpPr>
          <p:cNvPr id="3" name="Content Placeholder 2">
            <a:extLst>
              <a:ext uri="{FF2B5EF4-FFF2-40B4-BE49-F238E27FC236}">
                <a16:creationId xmlns:a16="http://schemas.microsoft.com/office/drawing/2014/main" id="{2BF1B2FF-C42E-950D-66CB-4C0EF8BBE43E}"/>
              </a:ext>
            </a:extLst>
          </p:cNvPr>
          <p:cNvSpPr>
            <a:spLocks noGrp="1"/>
          </p:cNvSpPr>
          <p:nvPr>
            <p:ph idx="1"/>
          </p:nvPr>
        </p:nvSpPr>
        <p:spPr/>
        <p:txBody>
          <a:bodyPr/>
          <a:lstStyle/>
          <a:p>
            <a:r>
              <a:rPr lang="en-US" dirty="0"/>
              <a:t>The U.S. does in fact have poor maternal mortality rates when compared globally, particularly with other developed countries.</a:t>
            </a:r>
          </a:p>
          <a:p>
            <a:r>
              <a:rPr lang="en-US" dirty="0"/>
              <a:t>A combination of contributing factors may be the cause, such as:</a:t>
            </a:r>
          </a:p>
          <a:p>
            <a:pPr lvl="1"/>
            <a:r>
              <a:rPr lang="en-US" dirty="0"/>
              <a:t>Disparities among racial and economic groups</a:t>
            </a:r>
          </a:p>
          <a:p>
            <a:pPr lvl="1"/>
            <a:r>
              <a:rPr lang="en-US" dirty="0"/>
              <a:t>Poor healthcare resources and access</a:t>
            </a:r>
          </a:p>
          <a:p>
            <a:pPr lvl="1"/>
            <a:r>
              <a:rPr lang="en-US" dirty="0"/>
              <a:t>Different approach to standard pre and post natal care in the U.S., in comparison to other developed countries with low MMR</a:t>
            </a:r>
          </a:p>
        </p:txBody>
      </p:sp>
      <p:pic>
        <p:nvPicPr>
          <p:cNvPr id="4" name="Audio Recording Jun 3, 2022 at 2:07:04 PM" descr="Audio Recording Jun 3, 2022 at 2:07:04 PM">
            <a:hlinkClick r:id="" action="ppaction://media"/>
            <a:extLst>
              <a:ext uri="{FF2B5EF4-FFF2-40B4-BE49-F238E27FC236}">
                <a16:creationId xmlns:a16="http://schemas.microsoft.com/office/drawing/2014/main" id="{1A88AA00-DECA-41C4-92D6-DAA56B3B6F6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394336" y="146665"/>
            <a:ext cx="812800" cy="812800"/>
          </a:xfrm>
          <a:prstGeom prst="rect">
            <a:avLst/>
          </a:prstGeom>
        </p:spPr>
      </p:pic>
    </p:spTree>
    <p:extLst>
      <p:ext uri="{BB962C8B-B14F-4D97-AF65-F5344CB8AC3E}">
        <p14:creationId xmlns:p14="http://schemas.microsoft.com/office/powerpoint/2010/main" val="3913560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35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98417-912A-F637-5CC7-45886A0147F6}"/>
              </a:ext>
            </a:extLst>
          </p:cNvPr>
          <p:cNvSpPr>
            <a:spLocks noGrp="1"/>
          </p:cNvSpPr>
          <p:nvPr>
            <p:ph type="title"/>
          </p:nvPr>
        </p:nvSpPr>
        <p:spPr>
          <a:xfrm>
            <a:off x="476527" y="649204"/>
            <a:ext cx="8761413" cy="706964"/>
          </a:xfrm>
        </p:spPr>
        <p:txBody>
          <a:bodyPr/>
          <a:lstStyle/>
          <a:p>
            <a:r>
              <a:rPr lang="en-US" dirty="0"/>
              <a:t>Q&amp;A</a:t>
            </a:r>
          </a:p>
        </p:txBody>
      </p:sp>
      <p:sp>
        <p:nvSpPr>
          <p:cNvPr id="3" name="Content Placeholder 2">
            <a:extLst>
              <a:ext uri="{FF2B5EF4-FFF2-40B4-BE49-F238E27FC236}">
                <a16:creationId xmlns:a16="http://schemas.microsoft.com/office/drawing/2014/main" id="{3369E465-C355-CEF0-C417-D3C928099255}"/>
              </a:ext>
            </a:extLst>
          </p:cNvPr>
          <p:cNvSpPr>
            <a:spLocks noGrp="1"/>
          </p:cNvSpPr>
          <p:nvPr>
            <p:ph idx="1"/>
          </p:nvPr>
        </p:nvSpPr>
        <p:spPr/>
        <p:txBody>
          <a:bodyPr>
            <a:normAutofit fontScale="85000" lnSpcReduction="20000"/>
          </a:bodyPr>
          <a:lstStyle/>
          <a:p>
            <a:pPr lvl="0"/>
            <a:r>
              <a:rPr lang="en-US" dirty="0"/>
              <a:t>What do you believe to be the biggest contributing factor to the U.S. MMR?</a:t>
            </a:r>
            <a:endParaRPr lang="en-US" sz="2000" dirty="0"/>
          </a:p>
          <a:p>
            <a:pPr lvl="0"/>
            <a:r>
              <a:rPr lang="en-US" dirty="0"/>
              <a:t>What can the U.S. do to improve its MMR?</a:t>
            </a:r>
            <a:endParaRPr lang="en-US" sz="2000" dirty="0"/>
          </a:p>
          <a:p>
            <a:pPr lvl="0"/>
            <a:r>
              <a:rPr lang="en-US" dirty="0"/>
              <a:t>Do you have any personal experiences that align with this research?</a:t>
            </a:r>
            <a:endParaRPr lang="en-US" sz="2000" dirty="0"/>
          </a:p>
          <a:p>
            <a:pPr lvl="0"/>
            <a:r>
              <a:rPr lang="en-US" dirty="0"/>
              <a:t> Do believe there to be a racial disparity in access to maternal healthcare &amp; resources?</a:t>
            </a:r>
            <a:endParaRPr lang="en-US" sz="2000" dirty="0"/>
          </a:p>
          <a:p>
            <a:pPr lvl="0"/>
            <a:r>
              <a:rPr lang="en-US" dirty="0"/>
              <a:t>What was the most difficult part of conducting this analysis?</a:t>
            </a:r>
            <a:endParaRPr lang="en-US" sz="2000" dirty="0"/>
          </a:p>
          <a:p>
            <a:pPr lvl="0"/>
            <a:r>
              <a:rPr lang="en-US" dirty="0"/>
              <a:t>Are there other areas/factors you would like to consider in future research?</a:t>
            </a:r>
            <a:endParaRPr lang="en-US" sz="2000" dirty="0"/>
          </a:p>
          <a:p>
            <a:pPr lvl="0"/>
            <a:r>
              <a:rPr lang="en-US" dirty="0"/>
              <a:t>Are there other factors that should be considered in determining future MMR?</a:t>
            </a:r>
            <a:endParaRPr lang="en-US" sz="2000" dirty="0"/>
          </a:p>
          <a:p>
            <a:pPr lvl="0"/>
            <a:r>
              <a:rPr lang="en-US" dirty="0"/>
              <a:t>Why do you believe the U.S. has such low antenatal care rates?</a:t>
            </a:r>
            <a:endParaRPr lang="en-US" sz="2000" dirty="0"/>
          </a:p>
          <a:p>
            <a:pPr lvl="0"/>
            <a:r>
              <a:rPr lang="en-US" dirty="0"/>
              <a:t>Do you think the MMR in the U.S. is divided by race?</a:t>
            </a:r>
            <a:endParaRPr lang="en-US" sz="2000" dirty="0"/>
          </a:p>
          <a:p>
            <a:pPr lvl="1"/>
            <a:r>
              <a:rPr lang="en-US" dirty="0"/>
              <a:t>If so, what do you believe to be the reason?</a:t>
            </a:r>
            <a:endParaRPr lang="en-US" sz="1800" dirty="0"/>
          </a:p>
          <a:p>
            <a:pPr lvl="0"/>
            <a:r>
              <a:rPr lang="en-US" dirty="0"/>
              <a:t>Is there anything you would have done differently for this research?</a:t>
            </a:r>
            <a:endParaRPr lang="en-US" sz="2000" dirty="0"/>
          </a:p>
          <a:p>
            <a:endParaRPr lang="en-US" dirty="0"/>
          </a:p>
        </p:txBody>
      </p:sp>
      <p:pic>
        <p:nvPicPr>
          <p:cNvPr id="4" name="Audio Recording Jun 3, 2022 at 2:17:45 PM" descr="Audio Recording Jun 3, 2022 at 2:17:45 PM">
            <a:hlinkClick r:id="" action="ppaction://media"/>
            <a:extLst>
              <a:ext uri="{FF2B5EF4-FFF2-40B4-BE49-F238E27FC236}">
                <a16:creationId xmlns:a16="http://schemas.microsoft.com/office/drawing/2014/main" id="{65BB05F0-A649-D3DA-948A-DAAAB21E2CF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379587" y="242804"/>
            <a:ext cx="812800" cy="812800"/>
          </a:xfrm>
          <a:prstGeom prst="rect">
            <a:avLst/>
          </a:prstGeom>
        </p:spPr>
      </p:pic>
    </p:spTree>
    <p:extLst>
      <p:ext uri="{BB962C8B-B14F-4D97-AF65-F5344CB8AC3E}">
        <p14:creationId xmlns:p14="http://schemas.microsoft.com/office/powerpoint/2010/main" val="4061635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489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1FC2F-27FC-1E1D-2123-A50AEFA5CCC0}"/>
              </a:ext>
            </a:extLst>
          </p:cNvPr>
          <p:cNvSpPr>
            <a:spLocks noGrp="1"/>
          </p:cNvSpPr>
          <p:nvPr>
            <p:ph type="title"/>
          </p:nvPr>
        </p:nvSpPr>
        <p:spPr>
          <a:xfrm>
            <a:off x="461779" y="484718"/>
            <a:ext cx="8761413" cy="706964"/>
          </a:xfrm>
        </p:spPr>
        <p:txBody>
          <a:bodyPr/>
          <a:lstStyle/>
          <a:p>
            <a:r>
              <a:rPr lang="en-US" dirty="0"/>
              <a:t>Key Terms</a:t>
            </a:r>
          </a:p>
        </p:txBody>
      </p:sp>
      <p:graphicFrame>
        <p:nvGraphicFramePr>
          <p:cNvPr id="3" name="Table 2">
            <a:extLst>
              <a:ext uri="{FF2B5EF4-FFF2-40B4-BE49-F238E27FC236}">
                <a16:creationId xmlns:a16="http://schemas.microsoft.com/office/drawing/2014/main" id="{66330A39-CE37-4F01-B008-0C3B24BA5862}"/>
              </a:ext>
            </a:extLst>
          </p:cNvPr>
          <p:cNvGraphicFramePr>
            <a:graphicFrameLocks noGrp="1"/>
          </p:cNvGraphicFramePr>
          <p:nvPr>
            <p:extLst>
              <p:ext uri="{D42A27DB-BD31-4B8C-83A1-F6EECF244321}">
                <p14:modId xmlns:p14="http://schemas.microsoft.com/office/powerpoint/2010/main" val="1411658881"/>
              </p:ext>
            </p:extLst>
          </p:nvPr>
        </p:nvGraphicFramePr>
        <p:xfrm>
          <a:off x="264567" y="2308532"/>
          <a:ext cx="5561046" cy="4549468"/>
        </p:xfrm>
        <a:graphic>
          <a:graphicData uri="http://schemas.openxmlformats.org/drawingml/2006/table">
            <a:tbl>
              <a:tblPr firstRow="1" firstCol="1" bandRow="1">
                <a:tableStyleId>{5C22544A-7EE6-4342-B048-85BDC9FD1C3A}</a:tableStyleId>
              </a:tblPr>
              <a:tblGrid>
                <a:gridCol w="2726994">
                  <a:extLst>
                    <a:ext uri="{9D8B030D-6E8A-4147-A177-3AD203B41FA5}">
                      <a16:colId xmlns:a16="http://schemas.microsoft.com/office/drawing/2014/main" val="1531566844"/>
                    </a:ext>
                  </a:extLst>
                </a:gridCol>
                <a:gridCol w="2834052">
                  <a:extLst>
                    <a:ext uri="{9D8B030D-6E8A-4147-A177-3AD203B41FA5}">
                      <a16:colId xmlns:a16="http://schemas.microsoft.com/office/drawing/2014/main" val="1613872813"/>
                    </a:ext>
                  </a:extLst>
                </a:gridCol>
              </a:tblGrid>
              <a:tr h="213038">
                <a:tc>
                  <a:txBody>
                    <a:bodyPr/>
                    <a:lstStyle/>
                    <a:p>
                      <a:pPr marL="0" marR="0">
                        <a:lnSpc>
                          <a:spcPct val="200000"/>
                        </a:lnSpc>
                        <a:spcBef>
                          <a:spcPts val="0"/>
                        </a:spcBef>
                        <a:spcAft>
                          <a:spcPts val="0"/>
                        </a:spcAft>
                      </a:pPr>
                      <a:r>
                        <a:rPr lang="en-US" sz="600">
                          <a:effectLst/>
                        </a:rPr>
                        <a:t>Term</a:t>
                      </a:r>
                      <a:endParaRPr lang="en-US" sz="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7854" marR="47854" marT="0" marB="0"/>
                </a:tc>
                <a:tc>
                  <a:txBody>
                    <a:bodyPr/>
                    <a:lstStyle/>
                    <a:p>
                      <a:pPr marL="0" marR="0">
                        <a:lnSpc>
                          <a:spcPct val="200000"/>
                        </a:lnSpc>
                        <a:spcBef>
                          <a:spcPts val="0"/>
                        </a:spcBef>
                        <a:spcAft>
                          <a:spcPts val="0"/>
                        </a:spcAft>
                      </a:pPr>
                      <a:r>
                        <a:rPr lang="en-US" sz="600">
                          <a:effectLst/>
                        </a:rPr>
                        <a:t>Definition</a:t>
                      </a:r>
                      <a:endParaRPr lang="en-US" sz="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7854" marR="47854" marT="0" marB="0"/>
                </a:tc>
                <a:extLst>
                  <a:ext uri="{0D108BD9-81ED-4DB2-BD59-A6C34878D82A}">
                    <a16:rowId xmlns:a16="http://schemas.microsoft.com/office/drawing/2014/main" val="2182483094"/>
                  </a:ext>
                </a:extLst>
              </a:tr>
              <a:tr h="3015811">
                <a:tc>
                  <a:txBody>
                    <a:bodyPr/>
                    <a:lstStyle/>
                    <a:p>
                      <a:pPr marL="0" marR="0">
                        <a:lnSpc>
                          <a:spcPct val="200000"/>
                        </a:lnSpc>
                        <a:spcBef>
                          <a:spcPts val="0"/>
                        </a:spcBef>
                        <a:spcAft>
                          <a:spcPts val="0"/>
                        </a:spcAft>
                      </a:pPr>
                      <a:r>
                        <a:rPr lang="en-US" sz="600">
                          <a:effectLst/>
                        </a:rPr>
                        <a:t>Maternal Mortality</a:t>
                      </a:r>
                      <a:endParaRPr lang="en-US" sz="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7854" marR="47854" marT="0" marB="0"/>
                </a:tc>
                <a:tc>
                  <a:txBody>
                    <a:bodyPr/>
                    <a:lstStyle/>
                    <a:p>
                      <a:pPr marL="0" marR="0">
                        <a:spcBef>
                          <a:spcPts val="0"/>
                        </a:spcBef>
                        <a:spcAft>
                          <a:spcPts val="0"/>
                        </a:spcAft>
                      </a:pPr>
                      <a:r>
                        <a:rPr lang="en-US" sz="600" dirty="0">
                          <a:effectLst/>
                        </a:rPr>
                        <a:t>It should be noted that during this analysis various terms were identified as being used in the U.S. to measure maternal deaths, which vary slightly in definition (</a:t>
                      </a:r>
                      <a:r>
                        <a:rPr lang="en-US" sz="600" dirty="0" err="1">
                          <a:effectLst/>
                        </a:rPr>
                        <a:t>Roosa</a:t>
                      </a:r>
                      <a:r>
                        <a:rPr lang="en-US" sz="600" dirty="0">
                          <a:effectLst/>
                        </a:rPr>
                        <a:t> </a:t>
                      </a:r>
                      <a:r>
                        <a:rPr lang="en-US" sz="600" dirty="0" err="1">
                          <a:effectLst/>
                        </a:rPr>
                        <a:t>Tikkanen</a:t>
                      </a:r>
                      <a:r>
                        <a:rPr lang="en-US" sz="600" dirty="0">
                          <a:effectLst/>
                        </a:rPr>
                        <a:t>, 2020):</a:t>
                      </a:r>
                      <a:endParaRPr lang="en-US" sz="800" dirty="0">
                        <a:effectLst/>
                      </a:endParaRPr>
                    </a:p>
                    <a:p>
                      <a:pPr marL="0" marR="0">
                        <a:spcBef>
                          <a:spcPts val="0"/>
                        </a:spcBef>
                        <a:spcAft>
                          <a:spcPts val="0"/>
                        </a:spcAft>
                      </a:pPr>
                      <a:r>
                        <a:rPr lang="en-US" sz="600" dirty="0">
                          <a:effectLst/>
                        </a:rPr>
                        <a:t> </a:t>
                      </a:r>
                      <a:endParaRPr lang="en-US" sz="800" dirty="0">
                        <a:effectLst/>
                      </a:endParaRPr>
                    </a:p>
                    <a:p>
                      <a:pPr marL="0" marR="0">
                        <a:spcBef>
                          <a:spcPts val="0"/>
                        </a:spcBef>
                        <a:spcAft>
                          <a:spcPts val="0"/>
                        </a:spcAft>
                      </a:pPr>
                      <a:r>
                        <a:rPr lang="en-US" sz="600" dirty="0">
                          <a:effectLst/>
                        </a:rPr>
                        <a:t>Maternal Mortality or a Maternal Death refers to the death of a woman while pregnant or within 42 days of termination of pregnancy, irrespective of the duration and site of the pregnancy, from any cause related to or aggravated by the pregnancy or its management but not from accidental or incidental causes. This is the term is used by the WHO in international comparisons, this measure is reported as a ratio per 100,000 births.</a:t>
                      </a:r>
                      <a:endParaRPr lang="en-US" sz="800" dirty="0">
                        <a:effectLst/>
                      </a:endParaRPr>
                    </a:p>
                    <a:p>
                      <a:pPr marL="0" marR="0">
                        <a:spcBef>
                          <a:spcPts val="0"/>
                        </a:spcBef>
                        <a:spcAft>
                          <a:spcPts val="0"/>
                        </a:spcAft>
                      </a:pPr>
                      <a:r>
                        <a:rPr lang="en-US" sz="600" dirty="0">
                          <a:effectLst/>
                        </a:rPr>
                        <a:t> </a:t>
                      </a:r>
                      <a:endParaRPr lang="en-US" sz="800" dirty="0">
                        <a:effectLst/>
                      </a:endParaRPr>
                    </a:p>
                    <a:p>
                      <a:pPr marL="0" marR="0">
                        <a:spcBef>
                          <a:spcPts val="0"/>
                        </a:spcBef>
                        <a:spcAft>
                          <a:spcPts val="0"/>
                        </a:spcAft>
                      </a:pPr>
                      <a:r>
                        <a:rPr lang="en-US" sz="600" dirty="0">
                          <a:effectLst/>
                        </a:rPr>
                        <a:t>Pregnancy-associated death refers to death while pregnant or within one year of the end of the pregnancy, irrespective of cause.</a:t>
                      </a:r>
                      <a:endParaRPr lang="en-US" sz="800" dirty="0">
                        <a:effectLst/>
                      </a:endParaRPr>
                    </a:p>
                    <a:p>
                      <a:pPr marL="0" marR="0">
                        <a:spcBef>
                          <a:spcPts val="0"/>
                        </a:spcBef>
                        <a:spcAft>
                          <a:spcPts val="0"/>
                        </a:spcAft>
                      </a:pPr>
                      <a:r>
                        <a:rPr lang="en-US" sz="600" dirty="0">
                          <a:effectLst/>
                        </a:rPr>
                        <a:t> </a:t>
                      </a:r>
                      <a:endParaRPr lang="en-US" sz="800" dirty="0">
                        <a:effectLst/>
                      </a:endParaRPr>
                    </a:p>
                    <a:p>
                      <a:pPr marL="0" marR="0">
                        <a:spcBef>
                          <a:spcPts val="0"/>
                        </a:spcBef>
                        <a:spcAft>
                          <a:spcPts val="0"/>
                        </a:spcAft>
                      </a:pPr>
                      <a:r>
                        <a:rPr lang="en-US" sz="600" dirty="0">
                          <a:effectLst/>
                        </a:rPr>
                        <a:t>Pregnancy-related death refers to death during pregnancy or within one year of the end of pregnancy from a pregnancy complication, a chain of events initiated by pregnancy or the aggravation of an unrelated condition by the physiologic effects of pregnancy. Used in the U.S. only, this CDC measure is typically reported as a ratio per 100,000 births.</a:t>
                      </a:r>
                      <a:endParaRPr lang="en-US" sz="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7854" marR="47854" marT="0" marB="0"/>
                </a:tc>
                <a:extLst>
                  <a:ext uri="{0D108BD9-81ED-4DB2-BD59-A6C34878D82A}">
                    <a16:rowId xmlns:a16="http://schemas.microsoft.com/office/drawing/2014/main" val="3680099239"/>
                  </a:ext>
                </a:extLst>
              </a:tr>
              <a:tr h="1320619">
                <a:tc>
                  <a:txBody>
                    <a:bodyPr/>
                    <a:lstStyle/>
                    <a:p>
                      <a:pPr marL="0" marR="0">
                        <a:spcBef>
                          <a:spcPts val="0"/>
                        </a:spcBef>
                        <a:spcAft>
                          <a:spcPts val="0"/>
                        </a:spcAft>
                      </a:pPr>
                      <a:r>
                        <a:rPr lang="en-US" sz="600">
                          <a:effectLst/>
                        </a:rPr>
                        <a:t>THE MATERNAL MORTALITY RATIO (MMR), EXPLAINED</a:t>
                      </a:r>
                      <a:endParaRPr lang="en-US" sz="800">
                        <a:effectLst/>
                      </a:endParaRPr>
                    </a:p>
                    <a:p>
                      <a:pPr marL="0" marR="0">
                        <a:lnSpc>
                          <a:spcPct val="200000"/>
                        </a:lnSpc>
                        <a:spcBef>
                          <a:spcPts val="0"/>
                        </a:spcBef>
                        <a:spcAft>
                          <a:spcPts val="0"/>
                        </a:spcAft>
                      </a:pPr>
                      <a:r>
                        <a:rPr lang="en-US" sz="600">
                          <a:effectLst/>
                        </a:rPr>
                        <a:t> </a:t>
                      </a:r>
                      <a:endParaRPr lang="en-US" sz="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7854" marR="47854" marT="0" marB="0"/>
                </a:tc>
                <a:tc>
                  <a:txBody>
                    <a:bodyPr/>
                    <a:lstStyle/>
                    <a:p>
                      <a:pPr marL="0" marR="0">
                        <a:spcBef>
                          <a:spcPts val="0"/>
                        </a:spcBef>
                        <a:spcAft>
                          <a:spcPts val="0"/>
                        </a:spcAft>
                      </a:pPr>
                      <a:r>
                        <a:rPr lang="en-US" sz="600" dirty="0">
                          <a:effectLst/>
                        </a:rPr>
                        <a:t>The numbers can get a bit confusing here, so a quick explanation on the WHO’s Maternal Mortality Ratio may be useful. The WHO calculates maternal mortality risk for a country relative to the number of live births it experiences. Since those numbers are different for most countries, an accurate way of comparing maternal mortality rates around the world is to look at the number of maternal deaths per every 100,000 live births. By honing in on “live births,” the WHO also rules out stillbirths for a greater sense of accuracy. (</a:t>
                      </a:r>
                      <a:r>
                        <a:rPr lang="en-US" sz="600" dirty="0" err="1">
                          <a:effectLst/>
                        </a:rPr>
                        <a:t>Trayler</a:t>
                      </a:r>
                      <a:r>
                        <a:rPr lang="en-US" sz="600" dirty="0">
                          <a:effectLst/>
                        </a:rPr>
                        <a:t>-Smith, 2022) </a:t>
                      </a:r>
                      <a:endParaRPr lang="en-US" sz="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47854" marR="47854" marT="0" marB="0"/>
                </a:tc>
                <a:extLst>
                  <a:ext uri="{0D108BD9-81ED-4DB2-BD59-A6C34878D82A}">
                    <a16:rowId xmlns:a16="http://schemas.microsoft.com/office/drawing/2014/main" val="2650665484"/>
                  </a:ext>
                </a:extLst>
              </a:tr>
            </a:tbl>
          </a:graphicData>
        </a:graphic>
      </p:graphicFrame>
      <p:graphicFrame>
        <p:nvGraphicFramePr>
          <p:cNvPr id="6" name="Table 5">
            <a:extLst>
              <a:ext uri="{FF2B5EF4-FFF2-40B4-BE49-F238E27FC236}">
                <a16:creationId xmlns:a16="http://schemas.microsoft.com/office/drawing/2014/main" id="{72E92B11-DB52-C469-4FB1-50749D67782B}"/>
              </a:ext>
            </a:extLst>
          </p:cNvPr>
          <p:cNvGraphicFramePr>
            <a:graphicFrameLocks noGrp="1"/>
          </p:cNvGraphicFramePr>
          <p:nvPr>
            <p:extLst>
              <p:ext uri="{D42A27DB-BD31-4B8C-83A1-F6EECF244321}">
                <p14:modId xmlns:p14="http://schemas.microsoft.com/office/powerpoint/2010/main" val="890221628"/>
              </p:ext>
            </p:extLst>
          </p:nvPr>
        </p:nvGraphicFramePr>
        <p:xfrm>
          <a:off x="6548366" y="2308532"/>
          <a:ext cx="5349652" cy="4549467"/>
        </p:xfrm>
        <a:graphic>
          <a:graphicData uri="http://schemas.openxmlformats.org/drawingml/2006/table">
            <a:tbl>
              <a:tblPr firstRow="1" firstCol="1" bandRow="1">
                <a:tableStyleId>{5C22544A-7EE6-4342-B048-85BDC9FD1C3A}</a:tableStyleId>
              </a:tblPr>
              <a:tblGrid>
                <a:gridCol w="2623332">
                  <a:extLst>
                    <a:ext uri="{9D8B030D-6E8A-4147-A177-3AD203B41FA5}">
                      <a16:colId xmlns:a16="http://schemas.microsoft.com/office/drawing/2014/main" val="1022186600"/>
                    </a:ext>
                  </a:extLst>
                </a:gridCol>
                <a:gridCol w="2726320">
                  <a:extLst>
                    <a:ext uri="{9D8B030D-6E8A-4147-A177-3AD203B41FA5}">
                      <a16:colId xmlns:a16="http://schemas.microsoft.com/office/drawing/2014/main" val="1134450715"/>
                    </a:ext>
                  </a:extLst>
                </a:gridCol>
              </a:tblGrid>
              <a:tr h="1664439">
                <a:tc>
                  <a:txBody>
                    <a:bodyPr/>
                    <a:lstStyle/>
                    <a:p>
                      <a:pPr marL="0" marR="0">
                        <a:spcBef>
                          <a:spcPts val="0"/>
                        </a:spcBef>
                        <a:spcAft>
                          <a:spcPts val="0"/>
                        </a:spcAft>
                      </a:pPr>
                      <a:r>
                        <a:rPr lang="en-US" sz="700" dirty="0">
                          <a:effectLst/>
                        </a:rPr>
                        <a:t>Skilled Birth Attendant/Professional</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380" marR="53380" marT="0" marB="0"/>
                </a:tc>
                <a:tc>
                  <a:txBody>
                    <a:bodyPr/>
                    <a:lstStyle/>
                    <a:p>
                      <a:pPr marL="0" marR="0">
                        <a:spcBef>
                          <a:spcPts val="0"/>
                        </a:spcBef>
                        <a:spcAft>
                          <a:spcPts val="0"/>
                        </a:spcAft>
                      </a:pPr>
                      <a:r>
                        <a:rPr lang="en-US" sz="700">
                          <a:effectLst/>
                        </a:rPr>
                        <a:t>Skilled health personnel (generally doctors, nurses or midwives). According to the revised definition these are competent maternal and newborn health (MNH) professionals educated, trained and regulated to national and international standards. They are competent to: 1. Provide and promote evidence-based, human-rights based, quality, socio-culturally sensitive and dignified care to women and newborns; 2. Facilitate physiological processes during labour and delivery to ensure a clean and positive childbirth experience; and 3. Identify and manage or refer women and/or newborns with complications. Traditional birth attendants, even if they receive a short training course, are not included.</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380" marR="53380" marT="0" marB="0"/>
                </a:tc>
                <a:extLst>
                  <a:ext uri="{0D108BD9-81ED-4DB2-BD59-A6C34878D82A}">
                    <a16:rowId xmlns:a16="http://schemas.microsoft.com/office/drawing/2014/main" val="1764734069"/>
                  </a:ext>
                </a:extLst>
              </a:tr>
              <a:tr h="2885028">
                <a:tc>
                  <a:txBody>
                    <a:bodyPr/>
                    <a:lstStyle/>
                    <a:p>
                      <a:pPr marL="0" marR="0">
                        <a:spcBef>
                          <a:spcPts val="0"/>
                        </a:spcBef>
                        <a:spcAft>
                          <a:spcPts val="0"/>
                        </a:spcAft>
                      </a:pPr>
                      <a:r>
                        <a:rPr lang="en-US" sz="700">
                          <a:effectLst/>
                        </a:rPr>
                        <a:t>Developed Country</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380" marR="53380" marT="0" marB="0"/>
                </a:tc>
                <a:tc>
                  <a:txBody>
                    <a:bodyPr/>
                    <a:lstStyle/>
                    <a:p>
                      <a:pPr marL="342900" marR="0" lvl="0" indent="-342900">
                        <a:spcBef>
                          <a:spcPts val="0"/>
                        </a:spcBef>
                        <a:spcAft>
                          <a:spcPts val="0"/>
                        </a:spcAft>
                        <a:buSzPts val="1000"/>
                        <a:buFont typeface="Symbol" pitchFamily="2" charset="2"/>
                        <a:buChar char=""/>
                        <a:tabLst>
                          <a:tab pos="457200" algn="l"/>
                        </a:tabLst>
                      </a:pPr>
                      <a:r>
                        <a:rPr lang="en-US" sz="700" dirty="0">
                          <a:effectLst/>
                        </a:rPr>
                        <a:t>Countries may be classified as either developed or developing based on the gross domestic product (GDP) or gross national income (GNI) per capita, the level of industrialization, the general standard of living, and the amount of technological infrastructure, among several other potential factors.</a:t>
                      </a:r>
                      <a:endParaRPr lang="en-US" sz="900" dirty="0">
                        <a:effectLst/>
                      </a:endParaRPr>
                    </a:p>
                    <a:p>
                      <a:pPr marL="342900" marR="0" lvl="0" indent="-342900">
                        <a:spcBef>
                          <a:spcPts val="0"/>
                        </a:spcBef>
                        <a:spcAft>
                          <a:spcPts val="0"/>
                        </a:spcAft>
                        <a:buSzPts val="1000"/>
                        <a:buFont typeface="Symbol" pitchFamily="2" charset="2"/>
                        <a:buChar char=""/>
                        <a:tabLst>
                          <a:tab pos="457200" algn="l"/>
                        </a:tabLst>
                      </a:pPr>
                      <a:r>
                        <a:rPr lang="en-US" sz="700" dirty="0">
                          <a:effectLst/>
                        </a:rPr>
                        <a:t>According to the United Nations (UN), a nation's development status is a reflection of its "basic economic country conditions."</a:t>
                      </a:r>
                      <a:endParaRPr lang="en-US" sz="900" dirty="0">
                        <a:effectLst/>
                      </a:endParaRPr>
                    </a:p>
                    <a:p>
                      <a:pPr marL="342900" marR="0" lvl="0" indent="-342900">
                        <a:spcBef>
                          <a:spcPts val="0"/>
                        </a:spcBef>
                        <a:spcAft>
                          <a:spcPts val="0"/>
                        </a:spcAft>
                        <a:buSzPts val="1000"/>
                        <a:buFont typeface="Symbol" pitchFamily="2" charset="2"/>
                        <a:buChar char=""/>
                        <a:tabLst>
                          <a:tab pos="457200" algn="l"/>
                        </a:tabLst>
                      </a:pPr>
                      <a:r>
                        <a:rPr lang="en-US" sz="700" dirty="0">
                          <a:effectLst/>
                        </a:rPr>
                        <a:t>The human development index (HDI) is a metric developed by the United Nations that's used to assess the social and economic development levels of countries based on life expectancy, educational attainment, and income, which serves as an alternate means of assessing a nation's development status.</a:t>
                      </a:r>
                      <a:endParaRPr lang="en-US" sz="900" dirty="0">
                        <a:effectLst/>
                      </a:endParaRPr>
                    </a:p>
                    <a:p>
                      <a:pPr marL="342900" marR="0" lvl="0" indent="-342900">
                        <a:spcBef>
                          <a:spcPts val="0"/>
                        </a:spcBef>
                        <a:spcAft>
                          <a:spcPts val="0"/>
                        </a:spcAft>
                        <a:buSzPts val="1000"/>
                        <a:buFont typeface="Symbol" pitchFamily="2" charset="2"/>
                        <a:buChar char=""/>
                        <a:tabLst>
                          <a:tab pos="457200" algn="l"/>
                        </a:tabLst>
                      </a:pPr>
                      <a:r>
                        <a:rPr lang="en-US" sz="700" dirty="0">
                          <a:effectLst/>
                        </a:rPr>
                        <a:t>The United States was the richest developed country on Earth in 2020, with a total GDP of $20.95 trillion.</a:t>
                      </a:r>
                      <a:endParaRPr lang="en-US" sz="900" dirty="0">
                        <a:effectLst/>
                      </a:endParaRPr>
                    </a:p>
                    <a:p>
                      <a:pPr marL="342900" marR="0" lvl="0" indent="-342900">
                        <a:spcBef>
                          <a:spcPts val="0"/>
                        </a:spcBef>
                        <a:spcAft>
                          <a:spcPts val="0"/>
                        </a:spcAft>
                        <a:buSzPts val="1000"/>
                        <a:buFont typeface="Symbol" pitchFamily="2" charset="2"/>
                        <a:buChar char=""/>
                        <a:tabLst>
                          <a:tab pos="457200" algn="l"/>
                        </a:tabLst>
                      </a:pPr>
                      <a:r>
                        <a:rPr lang="en-US" sz="700" dirty="0">
                          <a:effectLst/>
                        </a:rPr>
                        <a:t>China was the richest developing country on Earth in 2020, with a total GDP of $14.72 trillion.</a:t>
                      </a:r>
                      <a:endParaRPr lang="en-US" sz="900" dirty="0">
                        <a:effectLst/>
                      </a:endParaRPr>
                    </a:p>
                    <a:p>
                      <a:pPr marL="0" marR="0">
                        <a:spcBef>
                          <a:spcPts val="0"/>
                        </a:spcBef>
                        <a:spcAft>
                          <a:spcPts val="0"/>
                        </a:spcAft>
                      </a:pPr>
                      <a:r>
                        <a:rPr lang="en-US" sz="700" dirty="0">
                          <a:effectLst/>
                        </a:rPr>
                        <a:t> </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3380" marR="53380" marT="0" marB="0"/>
                </a:tc>
                <a:extLst>
                  <a:ext uri="{0D108BD9-81ED-4DB2-BD59-A6C34878D82A}">
                    <a16:rowId xmlns:a16="http://schemas.microsoft.com/office/drawing/2014/main" val="831453435"/>
                  </a:ext>
                </a:extLst>
              </a:tr>
            </a:tbl>
          </a:graphicData>
        </a:graphic>
      </p:graphicFrame>
      <p:pic>
        <p:nvPicPr>
          <p:cNvPr id="7" name="Audio Recording Jun 3, 2022 at 2:18:10 PM" descr="Audio Recording Jun 3, 2022 at 2:18:10 PM">
            <a:hlinkClick r:id="" action="ppaction://media"/>
            <a:extLst>
              <a:ext uri="{FF2B5EF4-FFF2-40B4-BE49-F238E27FC236}">
                <a16:creationId xmlns:a16="http://schemas.microsoft.com/office/drawing/2014/main" id="{311FF2FA-74B7-2C4B-789F-A331E759D8A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379587" y="205658"/>
            <a:ext cx="812800" cy="812800"/>
          </a:xfrm>
          <a:prstGeom prst="rect">
            <a:avLst/>
          </a:prstGeom>
        </p:spPr>
      </p:pic>
    </p:spTree>
    <p:extLst>
      <p:ext uri="{BB962C8B-B14F-4D97-AF65-F5344CB8AC3E}">
        <p14:creationId xmlns:p14="http://schemas.microsoft.com/office/powerpoint/2010/main" val="3464900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50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1FC2F-27FC-1E1D-2123-A50AEFA5CCC0}"/>
              </a:ext>
            </a:extLst>
          </p:cNvPr>
          <p:cNvSpPr>
            <a:spLocks noGrp="1"/>
          </p:cNvSpPr>
          <p:nvPr>
            <p:ph type="title"/>
          </p:nvPr>
        </p:nvSpPr>
        <p:spPr>
          <a:xfrm>
            <a:off x="461779" y="484718"/>
            <a:ext cx="8761413" cy="706964"/>
          </a:xfrm>
        </p:spPr>
        <p:txBody>
          <a:bodyPr/>
          <a:lstStyle/>
          <a:p>
            <a:r>
              <a:rPr lang="en-US" dirty="0"/>
              <a:t>Data Dictionary</a:t>
            </a:r>
          </a:p>
        </p:txBody>
      </p:sp>
      <p:graphicFrame>
        <p:nvGraphicFramePr>
          <p:cNvPr id="4" name="Table 3">
            <a:extLst>
              <a:ext uri="{FF2B5EF4-FFF2-40B4-BE49-F238E27FC236}">
                <a16:creationId xmlns:a16="http://schemas.microsoft.com/office/drawing/2014/main" id="{76E6D5DB-6489-1FF0-85F5-15ED7D57F3F3}"/>
              </a:ext>
            </a:extLst>
          </p:cNvPr>
          <p:cNvGraphicFramePr>
            <a:graphicFrameLocks noGrp="1"/>
          </p:cNvGraphicFramePr>
          <p:nvPr>
            <p:extLst>
              <p:ext uri="{D42A27DB-BD31-4B8C-83A1-F6EECF244321}">
                <p14:modId xmlns:p14="http://schemas.microsoft.com/office/powerpoint/2010/main" val="4015675129"/>
              </p:ext>
            </p:extLst>
          </p:nvPr>
        </p:nvGraphicFramePr>
        <p:xfrm>
          <a:off x="275303" y="2457555"/>
          <a:ext cx="5343832" cy="4339781"/>
        </p:xfrm>
        <a:graphic>
          <a:graphicData uri="http://schemas.openxmlformats.org/drawingml/2006/table">
            <a:tbl>
              <a:tblPr firstRow="1" firstCol="1" bandRow="1">
                <a:tableStyleId>{5C22544A-7EE6-4342-B048-85BDC9FD1C3A}</a:tableStyleId>
              </a:tblPr>
              <a:tblGrid>
                <a:gridCol w="2620478">
                  <a:extLst>
                    <a:ext uri="{9D8B030D-6E8A-4147-A177-3AD203B41FA5}">
                      <a16:colId xmlns:a16="http://schemas.microsoft.com/office/drawing/2014/main" val="1315733682"/>
                    </a:ext>
                  </a:extLst>
                </a:gridCol>
                <a:gridCol w="2723354">
                  <a:extLst>
                    <a:ext uri="{9D8B030D-6E8A-4147-A177-3AD203B41FA5}">
                      <a16:colId xmlns:a16="http://schemas.microsoft.com/office/drawing/2014/main" val="3684076017"/>
                    </a:ext>
                  </a:extLst>
                </a:gridCol>
              </a:tblGrid>
              <a:tr h="189870">
                <a:tc>
                  <a:txBody>
                    <a:bodyPr/>
                    <a:lstStyle/>
                    <a:p>
                      <a:pPr marL="0" marR="0">
                        <a:lnSpc>
                          <a:spcPct val="200000"/>
                        </a:lnSpc>
                        <a:spcBef>
                          <a:spcPts val="0"/>
                        </a:spcBef>
                        <a:spcAft>
                          <a:spcPts val="0"/>
                        </a:spcAft>
                      </a:pPr>
                      <a:r>
                        <a:rPr lang="en-US" sz="700">
                          <a:effectLst/>
                        </a:rPr>
                        <a:t>Section</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2244" marR="52244" marT="0" marB="0"/>
                </a:tc>
                <a:tc>
                  <a:txBody>
                    <a:bodyPr/>
                    <a:lstStyle/>
                    <a:p>
                      <a:pPr marL="0" marR="0">
                        <a:lnSpc>
                          <a:spcPct val="200000"/>
                        </a:lnSpc>
                        <a:spcBef>
                          <a:spcPts val="0"/>
                        </a:spcBef>
                        <a:spcAft>
                          <a:spcPts val="0"/>
                        </a:spcAft>
                      </a:pPr>
                      <a:r>
                        <a:rPr lang="en-US" sz="700">
                          <a:effectLst/>
                        </a:rPr>
                        <a:t>Data Sources</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2244" marR="52244" marT="0" marB="0"/>
                </a:tc>
                <a:extLst>
                  <a:ext uri="{0D108BD9-81ED-4DB2-BD59-A6C34878D82A}">
                    <a16:rowId xmlns:a16="http://schemas.microsoft.com/office/drawing/2014/main" val="2456109561"/>
                  </a:ext>
                </a:extLst>
              </a:tr>
              <a:tr h="1458077">
                <a:tc>
                  <a:txBody>
                    <a:bodyPr/>
                    <a:lstStyle/>
                    <a:p>
                      <a:pPr marL="0" marR="0">
                        <a:lnSpc>
                          <a:spcPct val="200000"/>
                        </a:lnSpc>
                        <a:spcBef>
                          <a:spcPts val="0"/>
                        </a:spcBef>
                        <a:spcAft>
                          <a:spcPts val="0"/>
                        </a:spcAft>
                      </a:pPr>
                      <a:r>
                        <a:rPr lang="en-US" sz="700">
                          <a:effectLst/>
                        </a:rPr>
                        <a:t>Background</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2244" marR="52244" marT="0" marB="0"/>
                </a:tc>
                <a:tc>
                  <a:txBody>
                    <a:bodyPr/>
                    <a:lstStyle/>
                    <a:p>
                      <a:pPr marL="0" marR="0">
                        <a:spcBef>
                          <a:spcPts val="0"/>
                        </a:spcBef>
                        <a:spcAft>
                          <a:spcPts val="0"/>
                        </a:spcAft>
                      </a:pPr>
                      <a:r>
                        <a:rPr lang="en-US" sz="700" dirty="0">
                          <a:effectLst/>
                        </a:rPr>
                        <a:t>The data used for this section was obtained by The Commonwealth Fund – a private foundation established in 1918 whose mission is to promote a high-performing health care system that achieves better access, improved quality, among other things, for society’s most vulnerable, including low-income people, the uninsured, and people of color.</a:t>
                      </a:r>
                      <a:endParaRPr lang="en-US" sz="900" dirty="0">
                        <a:effectLst/>
                      </a:endParaRPr>
                    </a:p>
                    <a:p>
                      <a:pPr marL="342900" marR="0" lvl="0" indent="-342900">
                        <a:spcBef>
                          <a:spcPts val="0"/>
                        </a:spcBef>
                        <a:spcAft>
                          <a:spcPts val="0"/>
                        </a:spcAft>
                        <a:buFont typeface="Wingdings" pitchFamily="2" charset="2"/>
                        <a:buChar char=""/>
                      </a:pPr>
                      <a:r>
                        <a:rPr lang="en-US" sz="700" dirty="0">
                          <a:effectLst/>
                        </a:rPr>
                        <a:t>https://</a:t>
                      </a:r>
                      <a:r>
                        <a:rPr lang="en-US" sz="700" dirty="0" err="1">
                          <a:effectLst/>
                        </a:rPr>
                        <a:t>www.commonwealthfund.org</a:t>
                      </a:r>
                      <a:r>
                        <a:rPr lang="en-US" sz="700" dirty="0">
                          <a:effectLst/>
                        </a:rPr>
                        <a:t>/publications/issue-briefs/2020/</a:t>
                      </a:r>
                      <a:r>
                        <a:rPr lang="en-US" sz="700" dirty="0" err="1">
                          <a:effectLst/>
                        </a:rPr>
                        <a:t>nov</a:t>
                      </a:r>
                      <a:r>
                        <a:rPr lang="en-US" sz="700" dirty="0">
                          <a:effectLst/>
                        </a:rPr>
                        <a:t>/maternal-mortality-maternity-care-us-compared-10-countries#1</a:t>
                      </a:r>
                      <a:endParaRPr lang="en-US" sz="900" dirty="0">
                        <a:effectLst/>
                      </a:endParaRPr>
                    </a:p>
                    <a:p>
                      <a:pPr marL="0" marR="0">
                        <a:spcBef>
                          <a:spcPts val="0"/>
                        </a:spcBef>
                        <a:spcAft>
                          <a:spcPts val="0"/>
                        </a:spcAft>
                      </a:pPr>
                      <a:r>
                        <a:rPr lang="en-US" sz="700" dirty="0">
                          <a:effectLst/>
                        </a:rPr>
                        <a:t> </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2244" marR="52244" marT="0" marB="0"/>
                </a:tc>
                <a:extLst>
                  <a:ext uri="{0D108BD9-81ED-4DB2-BD59-A6C34878D82A}">
                    <a16:rowId xmlns:a16="http://schemas.microsoft.com/office/drawing/2014/main" val="61499483"/>
                  </a:ext>
                </a:extLst>
              </a:tr>
              <a:tr h="1906716">
                <a:tc>
                  <a:txBody>
                    <a:bodyPr/>
                    <a:lstStyle/>
                    <a:p>
                      <a:pPr marL="0" marR="0">
                        <a:lnSpc>
                          <a:spcPct val="200000"/>
                        </a:lnSpc>
                        <a:spcBef>
                          <a:spcPts val="0"/>
                        </a:spcBef>
                        <a:spcAft>
                          <a:spcPts val="0"/>
                        </a:spcAft>
                      </a:pPr>
                      <a:r>
                        <a:rPr lang="en-US" sz="700">
                          <a:effectLst/>
                        </a:rPr>
                        <a:t>Global Maternal Mortality Rates</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2244" marR="52244" marT="0" marB="0"/>
                </a:tc>
                <a:tc>
                  <a:txBody>
                    <a:bodyPr/>
                    <a:lstStyle/>
                    <a:p>
                      <a:pPr marL="0" marR="0">
                        <a:spcBef>
                          <a:spcPts val="0"/>
                        </a:spcBef>
                        <a:spcAft>
                          <a:spcPts val="0"/>
                        </a:spcAft>
                      </a:pPr>
                      <a:r>
                        <a:rPr lang="en-US" sz="700">
                          <a:effectLst/>
                        </a:rPr>
                        <a:t>The data used for this section was obtained from the UNICEF Data Warehouse:</a:t>
                      </a:r>
                      <a:endParaRPr lang="en-US" sz="900">
                        <a:effectLst/>
                      </a:endParaRPr>
                    </a:p>
                    <a:p>
                      <a:pPr marL="342900" marR="0" lvl="0" indent="-342900">
                        <a:spcBef>
                          <a:spcPts val="0"/>
                        </a:spcBef>
                        <a:spcAft>
                          <a:spcPts val="0"/>
                        </a:spcAft>
                        <a:buFont typeface="Wingdings" pitchFamily="2" charset="2"/>
                        <a:buChar char=""/>
                      </a:pPr>
                      <a:r>
                        <a:rPr lang="en-US" sz="700">
                          <a:effectLst/>
                        </a:rPr>
                        <a:t>https://data.unicef.org/resources/data_explorer/unicef_f/?ag=UNICEF&amp;df=GLOBAL_DATAFLOW&amp;ver=1.0&amp;dq=.MNCH_MATERNAL_DEATHS+MNCH_LTR_MATERNAL_DEATH+MNCH_MMR+COD_MATERNAL_CONDITIONS+MNCH_ANC1+MNCH_ANC4+MNCH_SAB.F.&amp;startPeriod=1970&amp;endPeriod=2022</a:t>
                      </a:r>
                      <a:endParaRPr lang="en-US" sz="900">
                        <a:effectLst/>
                      </a:endParaRPr>
                    </a:p>
                    <a:p>
                      <a:pPr marL="342900" marR="0" lvl="0" indent="-342900">
                        <a:spcBef>
                          <a:spcPts val="0"/>
                        </a:spcBef>
                        <a:spcAft>
                          <a:spcPts val="0"/>
                        </a:spcAft>
                        <a:buFont typeface="Wingdings" pitchFamily="2" charset="2"/>
                        <a:buChar char=""/>
                      </a:pPr>
                      <a:r>
                        <a:rPr lang="en-US" sz="700">
                          <a:effectLst/>
                        </a:rPr>
                        <a:t>GLOBAL_DATAFLOW_1970-2022.xlsx</a:t>
                      </a:r>
                      <a:endParaRPr lang="en-US" sz="900">
                        <a:effectLst/>
                      </a:endParaRPr>
                    </a:p>
                    <a:p>
                      <a:pPr marL="0" marR="0">
                        <a:spcBef>
                          <a:spcPts val="0"/>
                        </a:spcBef>
                        <a:spcAft>
                          <a:spcPts val="0"/>
                        </a:spcAft>
                      </a:pPr>
                      <a:r>
                        <a:rPr lang="en-US" sz="700">
                          <a:effectLst/>
                        </a:rPr>
                        <a:t> </a:t>
                      </a:r>
                      <a:endParaRPr lang="en-US" sz="900">
                        <a:effectLst/>
                      </a:endParaRPr>
                    </a:p>
                    <a:p>
                      <a:pPr marL="0" marR="0">
                        <a:spcBef>
                          <a:spcPts val="0"/>
                        </a:spcBef>
                        <a:spcAft>
                          <a:spcPts val="0"/>
                        </a:spcAft>
                      </a:pPr>
                      <a:r>
                        <a:rPr lang="en-US" sz="700">
                          <a:effectLst/>
                        </a:rPr>
                        <a:t>Additional data sources were obtained from The World Bank Data:</a:t>
                      </a:r>
                      <a:endParaRPr lang="en-US" sz="900">
                        <a:effectLst/>
                      </a:endParaRPr>
                    </a:p>
                    <a:p>
                      <a:pPr marL="342900" marR="0" lvl="0" indent="-342900">
                        <a:spcBef>
                          <a:spcPts val="0"/>
                        </a:spcBef>
                        <a:spcAft>
                          <a:spcPts val="0"/>
                        </a:spcAft>
                        <a:buFont typeface="Wingdings" pitchFamily="2" charset="2"/>
                        <a:buChar char=""/>
                      </a:pPr>
                      <a:r>
                        <a:rPr lang="en-US" sz="700">
                          <a:effectLst/>
                        </a:rPr>
                        <a:t>https://data.worldbank.org/indicator/SH.MMR.DTHS</a:t>
                      </a:r>
                      <a:endParaRPr lang="en-US" sz="900">
                        <a:effectLst/>
                      </a:endParaRPr>
                    </a:p>
                    <a:p>
                      <a:pPr marL="342900" marR="0" lvl="0" indent="-342900">
                        <a:spcBef>
                          <a:spcPts val="0"/>
                        </a:spcBef>
                        <a:spcAft>
                          <a:spcPts val="0"/>
                        </a:spcAft>
                        <a:buFont typeface="Wingdings" pitchFamily="2" charset="2"/>
                        <a:buChar char=""/>
                      </a:pPr>
                      <a:r>
                        <a:rPr lang="en-US" sz="700">
                          <a:effectLst/>
                        </a:rPr>
                        <a:t>API_SH.MMR.DTHS_DS2_en_excel_v2_4024797.xls</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2244" marR="52244" marT="0" marB="0"/>
                </a:tc>
                <a:extLst>
                  <a:ext uri="{0D108BD9-81ED-4DB2-BD59-A6C34878D82A}">
                    <a16:rowId xmlns:a16="http://schemas.microsoft.com/office/drawing/2014/main" val="3577161719"/>
                  </a:ext>
                </a:extLst>
              </a:tr>
              <a:tr h="785118">
                <a:tc>
                  <a:txBody>
                    <a:bodyPr/>
                    <a:lstStyle/>
                    <a:p>
                      <a:pPr marL="0" marR="0">
                        <a:lnSpc>
                          <a:spcPct val="200000"/>
                        </a:lnSpc>
                        <a:spcBef>
                          <a:spcPts val="0"/>
                        </a:spcBef>
                        <a:spcAft>
                          <a:spcPts val="0"/>
                        </a:spcAft>
                      </a:pPr>
                      <a:r>
                        <a:rPr lang="en-US" sz="700">
                          <a:effectLst/>
                        </a:rPr>
                        <a:t>U.S. Maternal Mortality Ratio</a:t>
                      </a:r>
                      <a:endParaRPr lang="en-US"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2244" marR="52244" marT="0" marB="0"/>
                </a:tc>
                <a:tc>
                  <a:txBody>
                    <a:bodyPr/>
                    <a:lstStyle/>
                    <a:p>
                      <a:pPr marL="0" marR="0">
                        <a:spcBef>
                          <a:spcPts val="0"/>
                        </a:spcBef>
                        <a:spcAft>
                          <a:spcPts val="0"/>
                        </a:spcAft>
                      </a:pPr>
                      <a:r>
                        <a:rPr lang="en-US" sz="700" dirty="0">
                          <a:effectLst/>
                        </a:rPr>
                        <a:t>The data used for this section was obtained from the CDC Pregnancy Mortality Surveillance System</a:t>
                      </a:r>
                      <a:endParaRPr lang="en-US" sz="900" dirty="0">
                        <a:effectLst/>
                      </a:endParaRPr>
                    </a:p>
                    <a:p>
                      <a:pPr marL="342900" marR="0" lvl="0" indent="-342900">
                        <a:spcBef>
                          <a:spcPts val="0"/>
                        </a:spcBef>
                        <a:spcAft>
                          <a:spcPts val="0"/>
                        </a:spcAft>
                        <a:buFont typeface="Wingdings" pitchFamily="2" charset="2"/>
                        <a:buChar char=""/>
                      </a:pPr>
                      <a:r>
                        <a:rPr lang="en-US" sz="700" dirty="0">
                          <a:effectLst/>
                        </a:rPr>
                        <a:t>https://</a:t>
                      </a:r>
                      <a:r>
                        <a:rPr lang="en-US" sz="700" dirty="0" err="1">
                          <a:effectLst/>
                        </a:rPr>
                        <a:t>www.cdc.gov</a:t>
                      </a:r>
                      <a:r>
                        <a:rPr lang="en-US" sz="700" dirty="0">
                          <a:effectLst/>
                        </a:rPr>
                        <a:t>/</a:t>
                      </a:r>
                      <a:r>
                        <a:rPr lang="en-US" sz="700" dirty="0" err="1">
                          <a:effectLst/>
                        </a:rPr>
                        <a:t>reproductivehealth</a:t>
                      </a:r>
                      <a:r>
                        <a:rPr lang="en-US" sz="700" dirty="0">
                          <a:effectLst/>
                        </a:rPr>
                        <a:t>/maternal-mortality/pregnancy-mortality-surveillance-</a:t>
                      </a:r>
                      <a:r>
                        <a:rPr lang="en-US" sz="700" dirty="0" err="1">
                          <a:effectLst/>
                        </a:rPr>
                        <a:t>system.htm</a:t>
                      </a:r>
                      <a:endParaRPr lang="en-US" sz="900" dirty="0">
                        <a:effectLst/>
                      </a:endParaRPr>
                    </a:p>
                    <a:p>
                      <a:pPr marL="342900" marR="0" lvl="0" indent="-342900">
                        <a:spcBef>
                          <a:spcPts val="0"/>
                        </a:spcBef>
                        <a:spcAft>
                          <a:spcPts val="0"/>
                        </a:spcAft>
                        <a:buFont typeface="Wingdings" pitchFamily="2" charset="2"/>
                        <a:buChar char=""/>
                      </a:pPr>
                      <a:r>
                        <a:rPr lang="en-US" sz="700" dirty="0">
                          <a:effectLst/>
                        </a:rPr>
                        <a:t>trends_in_pregnancy_related_mortality_in_the_united_states__1987_2017.csv</a:t>
                      </a:r>
                      <a:endParaRPr lang="en-US"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2244" marR="52244" marT="0" marB="0"/>
                </a:tc>
                <a:extLst>
                  <a:ext uri="{0D108BD9-81ED-4DB2-BD59-A6C34878D82A}">
                    <a16:rowId xmlns:a16="http://schemas.microsoft.com/office/drawing/2014/main" val="589984126"/>
                  </a:ext>
                </a:extLst>
              </a:tr>
            </a:tbl>
          </a:graphicData>
        </a:graphic>
      </p:graphicFrame>
      <p:graphicFrame>
        <p:nvGraphicFramePr>
          <p:cNvPr id="5" name="Table 4">
            <a:extLst>
              <a:ext uri="{FF2B5EF4-FFF2-40B4-BE49-F238E27FC236}">
                <a16:creationId xmlns:a16="http://schemas.microsoft.com/office/drawing/2014/main" id="{1DA70FDB-43B5-35BB-1F7D-549CAE8FFBD8}"/>
              </a:ext>
            </a:extLst>
          </p:cNvPr>
          <p:cNvGraphicFramePr>
            <a:graphicFrameLocks noGrp="1"/>
          </p:cNvGraphicFramePr>
          <p:nvPr>
            <p:extLst>
              <p:ext uri="{D42A27DB-BD31-4B8C-83A1-F6EECF244321}">
                <p14:modId xmlns:p14="http://schemas.microsoft.com/office/powerpoint/2010/main" val="270075928"/>
              </p:ext>
            </p:extLst>
          </p:nvPr>
        </p:nvGraphicFramePr>
        <p:xfrm>
          <a:off x="5899355" y="2457556"/>
          <a:ext cx="6017342" cy="4339780"/>
        </p:xfrm>
        <a:graphic>
          <a:graphicData uri="http://schemas.openxmlformats.org/drawingml/2006/table">
            <a:tbl>
              <a:tblPr firstRow="1" firstCol="1" bandRow="1">
                <a:tableStyleId>{5C22544A-7EE6-4342-B048-85BDC9FD1C3A}</a:tableStyleId>
              </a:tblPr>
              <a:tblGrid>
                <a:gridCol w="2950750">
                  <a:extLst>
                    <a:ext uri="{9D8B030D-6E8A-4147-A177-3AD203B41FA5}">
                      <a16:colId xmlns:a16="http://schemas.microsoft.com/office/drawing/2014/main" val="1090909081"/>
                    </a:ext>
                  </a:extLst>
                </a:gridCol>
                <a:gridCol w="3066592">
                  <a:extLst>
                    <a:ext uri="{9D8B030D-6E8A-4147-A177-3AD203B41FA5}">
                      <a16:colId xmlns:a16="http://schemas.microsoft.com/office/drawing/2014/main" val="2210783168"/>
                    </a:ext>
                  </a:extLst>
                </a:gridCol>
              </a:tblGrid>
              <a:tr h="1482602">
                <a:tc>
                  <a:txBody>
                    <a:bodyPr/>
                    <a:lstStyle/>
                    <a:p>
                      <a:pPr marL="0" marR="0">
                        <a:lnSpc>
                          <a:spcPct val="200000"/>
                        </a:lnSpc>
                        <a:spcBef>
                          <a:spcPts val="0"/>
                        </a:spcBef>
                        <a:spcAft>
                          <a:spcPts val="0"/>
                        </a:spcAft>
                      </a:pPr>
                      <a:r>
                        <a:rPr lang="en-US" sz="800">
                          <a:effectLst/>
                        </a:rPr>
                        <a:t>Attendance by Skilled Birth Attendant</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265" marR="63265" marT="0" marB="0"/>
                </a:tc>
                <a:tc>
                  <a:txBody>
                    <a:bodyPr/>
                    <a:lstStyle/>
                    <a:p>
                      <a:pPr marL="0" marR="0">
                        <a:spcBef>
                          <a:spcPts val="0"/>
                        </a:spcBef>
                        <a:spcAft>
                          <a:spcPts val="0"/>
                        </a:spcAft>
                      </a:pPr>
                      <a:r>
                        <a:rPr lang="en-US" sz="800">
                          <a:effectLst/>
                        </a:rPr>
                        <a:t>The data used for this section was obtained from the UNICEF Data Warehouse:</a:t>
                      </a:r>
                      <a:endParaRPr lang="en-US" sz="1100">
                        <a:effectLst/>
                      </a:endParaRPr>
                    </a:p>
                    <a:p>
                      <a:pPr marL="342900" marR="0" lvl="0" indent="-342900">
                        <a:spcBef>
                          <a:spcPts val="0"/>
                        </a:spcBef>
                        <a:spcAft>
                          <a:spcPts val="0"/>
                        </a:spcAft>
                        <a:buFont typeface="Wingdings" pitchFamily="2" charset="2"/>
                        <a:buChar char=""/>
                      </a:pPr>
                      <a:r>
                        <a:rPr lang="en-US" sz="800">
                          <a:effectLst/>
                        </a:rPr>
                        <a:t>https://data.unicef.org/resources/data_explorer/unicef_f/?ag=UNICEF&amp;df=GLOBAL_DATAFLOW&amp;ver=1.0&amp;dq=.MNCH_MATERNAL_DEATHS+MNCH_LTR_MATERNAL_DEATH+MNCH_MMR+COD_MATERNAL_CONDITIONS+MNCH_ANC1+MNCH_ANC4+MNCH_SAB.F.&amp;startPeriod=1970&amp;endPeriod=2022</a:t>
                      </a:r>
                      <a:endParaRPr lang="en-US" sz="1100">
                        <a:effectLst/>
                      </a:endParaRPr>
                    </a:p>
                    <a:p>
                      <a:pPr marL="342900" marR="0" lvl="0" indent="-342900">
                        <a:spcBef>
                          <a:spcPts val="0"/>
                        </a:spcBef>
                        <a:spcAft>
                          <a:spcPts val="0"/>
                        </a:spcAft>
                        <a:buFont typeface="Wingdings" pitchFamily="2" charset="2"/>
                        <a:buChar char=""/>
                      </a:pPr>
                      <a:r>
                        <a:rPr lang="en-US" sz="800">
                          <a:effectLst/>
                        </a:rPr>
                        <a:t>GLOBAL_DATAFLOW_1970-2022.xlsx</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265" marR="63265" marT="0" marB="0"/>
                </a:tc>
                <a:extLst>
                  <a:ext uri="{0D108BD9-81ED-4DB2-BD59-A6C34878D82A}">
                    <a16:rowId xmlns:a16="http://schemas.microsoft.com/office/drawing/2014/main" val="2431493620"/>
                  </a:ext>
                </a:extLst>
              </a:tr>
              <a:tr h="1142871">
                <a:tc>
                  <a:txBody>
                    <a:bodyPr/>
                    <a:lstStyle/>
                    <a:p>
                      <a:pPr marL="0" marR="0">
                        <a:lnSpc>
                          <a:spcPct val="200000"/>
                        </a:lnSpc>
                        <a:spcBef>
                          <a:spcPts val="0"/>
                        </a:spcBef>
                        <a:spcAft>
                          <a:spcPts val="0"/>
                        </a:spcAft>
                      </a:pPr>
                      <a:r>
                        <a:rPr lang="en-US" sz="800" dirty="0">
                          <a:effectLst/>
                        </a:rPr>
                        <a:t>Maternal Deaths by Cause</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265" marR="63265" marT="0" marB="0"/>
                </a:tc>
                <a:tc>
                  <a:txBody>
                    <a:bodyPr/>
                    <a:lstStyle/>
                    <a:p>
                      <a:pPr marL="0" marR="0">
                        <a:spcBef>
                          <a:spcPts val="0"/>
                        </a:spcBef>
                        <a:spcAft>
                          <a:spcPts val="0"/>
                        </a:spcAft>
                      </a:pPr>
                      <a:r>
                        <a:rPr lang="en-US" sz="800">
                          <a:effectLst/>
                        </a:rPr>
                        <a:t>The data used for this section was obtained from the CDC Pregnancy Mortality Surveillance System</a:t>
                      </a:r>
                      <a:endParaRPr lang="en-US" sz="1100">
                        <a:effectLst/>
                      </a:endParaRPr>
                    </a:p>
                    <a:p>
                      <a:pPr marL="342900" marR="0" lvl="0" indent="-342900">
                        <a:spcBef>
                          <a:spcPts val="0"/>
                        </a:spcBef>
                        <a:spcAft>
                          <a:spcPts val="0"/>
                        </a:spcAft>
                        <a:buFont typeface="Wingdings" pitchFamily="2" charset="2"/>
                        <a:buChar char=""/>
                      </a:pPr>
                      <a:r>
                        <a:rPr lang="en-US" sz="800">
                          <a:effectLst/>
                        </a:rPr>
                        <a:t>https://www.cdc.gov/reproductivehealth/maternal-mortality/pregnancy-mortality-surveillance-system.htm</a:t>
                      </a:r>
                      <a:endParaRPr lang="en-US" sz="1100">
                        <a:effectLst/>
                      </a:endParaRPr>
                    </a:p>
                    <a:p>
                      <a:pPr marL="342900" marR="0" lvl="0" indent="-342900">
                        <a:spcBef>
                          <a:spcPts val="0"/>
                        </a:spcBef>
                        <a:spcAft>
                          <a:spcPts val="0"/>
                        </a:spcAft>
                        <a:buFont typeface="Wingdings" pitchFamily="2" charset="2"/>
                        <a:buChar char=""/>
                      </a:pPr>
                      <a:r>
                        <a:rPr lang="en-US" sz="800">
                          <a:effectLst/>
                        </a:rPr>
                        <a:t>causes_of_pregnancy_related_death_in_the_united_states__2014_2017.csv</a:t>
                      </a:r>
                      <a:endParaRPr lang="en-US" sz="1100">
                        <a:effectLst/>
                      </a:endParaRPr>
                    </a:p>
                    <a:p>
                      <a:pPr marL="0" marR="0">
                        <a:spcBef>
                          <a:spcPts val="0"/>
                        </a:spcBef>
                        <a:spcAft>
                          <a:spcPts val="0"/>
                        </a:spcAft>
                      </a:pPr>
                      <a:r>
                        <a:rPr lang="en-US" sz="800">
                          <a:effectLst/>
                        </a:rPr>
                        <a:t> </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265" marR="63265" marT="0" marB="0"/>
                </a:tc>
                <a:extLst>
                  <a:ext uri="{0D108BD9-81ED-4DB2-BD59-A6C34878D82A}">
                    <a16:rowId xmlns:a16="http://schemas.microsoft.com/office/drawing/2014/main" val="1697218387"/>
                  </a:ext>
                </a:extLst>
              </a:tr>
              <a:tr h="1000012">
                <a:tc>
                  <a:txBody>
                    <a:bodyPr/>
                    <a:lstStyle/>
                    <a:p>
                      <a:pPr marL="0" marR="0">
                        <a:lnSpc>
                          <a:spcPct val="200000"/>
                        </a:lnSpc>
                        <a:spcBef>
                          <a:spcPts val="0"/>
                        </a:spcBef>
                        <a:spcAft>
                          <a:spcPts val="0"/>
                        </a:spcAft>
                      </a:pPr>
                      <a:r>
                        <a:rPr lang="en-US" sz="800">
                          <a:effectLst/>
                        </a:rPr>
                        <a:t>Race as a factor</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265" marR="63265" marT="0" marB="0"/>
                </a:tc>
                <a:tc>
                  <a:txBody>
                    <a:bodyPr/>
                    <a:lstStyle/>
                    <a:p>
                      <a:pPr marL="0" marR="0">
                        <a:spcBef>
                          <a:spcPts val="0"/>
                        </a:spcBef>
                        <a:spcAft>
                          <a:spcPts val="0"/>
                        </a:spcAft>
                      </a:pPr>
                      <a:r>
                        <a:rPr lang="en-US" sz="800">
                          <a:effectLst/>
                        </a:rPr>
                        <a:t>The data used for this section was obtained from the CDC Pregnancy Mortality Surveillance System</a:t>
                      </a:r>
                      <a:endParaRPr lang="en-US" sz="1100">
                        <a:effectLst/>
                      </a:endParaRPr>
                    </a:p>
                    <a:p>
                      <a:pPr marL="342900" marR="0" lvl="0" indent="-342900">
                        <a:spcBef>
                          <a:spcPts val="0"/>
                        </a:spcBef>
                        <a:spcAft>
                          <a:spcPts val="0"/>
                        </a:spcAft>
                        <a:buFont typeface="Wingdings" pitchFamily="2" charset="2"/>
                        <a:buChar char=""/>
                      </a:pPr>
                      <a:r>
                        <a:rPr lang="en-US" sz="800">
                          <a:effectLst/>
                        </a:rPr>
                        <a:t>https://www.cdc.gov/reproductivehealth/maternal-mortality/pregnancy-mortality-surveillance-system.htm</a:t>
                      </a:r>
                      <a:endParaRPr lang="en-US" sz="1100">
                        <a:effectLst/>
                      </a:endParaRPr>
                    </a:p>
                    <a:p>
                      <a:pPr marL="342900" marR="0" lvl="0" indent="-342900">
                        <a:spcBef>
                          <a:spcPts val="0"/>
                        </a:spcBef>
                        <a:spcAft>
                          <a:spcPts val="0"/>
                        </a:spcAft>
                        <a:buFont typeface="Wingdings" pitchFamily="2" charset="2"/>
                        <a:buChar char=""/>
                      </a:pPr>
                      <a:r>
                        <a:rPr lang="en-US" sz="800">
                          <a:effectLst/>
                        </a:rPr>
                        <a:t>pregnancy_related_mortality_ratio_by_race_ethnicity__2014_2017.csv</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265" marR="63265" marT="0" marB="0"/>
                </a:tc>
                <a:extLst>
                  <a:ext uri="{0D108BD9-81ED-4DB2-BD59-A6C34878D82A}">
                    <a16:rowId xmlns:a16="http://schemas.microsoft.com/office/drawing/2014/main" val="1548446162"/>
                  </a:ext>
                </a:extLst>
              </a:tr>
              <a:tr h="714295">
                <a:tc>
                  <a:txBody>
                    <a:bodyPr/>
                    <a:lstStyle/>
                    <a:p>
                      <a:pPr marL="0" marR="0">
                        <a:lnSpc>
                          <a:spcPct val="200000"/>
                        </a:lnSpc>
                        <a:spcBef>
                          <a:spcPts val="0"/>
                        </a:spcBef>
                        <a:spcAft>
                          <a:spcPts val="0"/>
                        </a:spcAft>
                      </a:pPr>
                      <a:r>
                        <a:rPr lang="en-US" sz="800">
                          <a:effectLst/>
                        </a:rPr>
                        <a:t>Does income play a factor?</a:t>
                      </a:r>
                      <a:endParaRPr lang="en-US"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265" marR="63265" marT="0" marB="0"/>
                </a:tc>
                <a:tc>
                  <a:txBody>
                    <a:bodyPr/>
                    <a:lstStyle/>
                    <a:p>
                      <a:pPr marL="0" marR="0">
                        <a:spcBef>
                          <a:spcPts val="0"/>
                        </a:spcBef>
                        <a:spcAft>
                          <a:spcPts val="0"/>
                        </a:spcAft>
                      </a:pPr>
                      <a:r>
                        <a:rPr lang="en-US" sz="800" dirty="0">
                          <a:effectLst/>
                        </a:rPr>
                        <a:t>The data used for this section was obtained from The World Bank Data:</a:t>
                      </a:r>
                      <a:endParaRPr lang="en-US" sz="1100" dirty="0">
                        <a:effectLst/>
                      </a:endParaRPr>
                    </a:p>
                    <a:p>
                      <a:pPr marL="342900" marR="0" lvl="0" indent="-342900">
                        <a:spcBef>
                          <a:spcPts val="0"/>
                        </a:spcBef>
                        <a:spcAft>
                          <a:spcPts val="0"/>
                        </a:spcAft>
                        <a:buFont typeface="Wingdings" pitchFamily="2" charset="2"/>
                        <a:buChar char=""/>
                      </a:pPr>
                      <a:r>
                        <a:rPr lang="en-US" sz="800" dirty="0">
                          <a:effectLst/>
                        </a:rPr>
                        <a:t>https://</a:t>
                      </a:r>
                      <a:r>
                        <a:rPr lang="en-US" sz="800" dirty="0" err="1">
                          <a:effectLst/>
                        </a:rPr>
                        <a:t>data.worldbank.org</a:t>
                      </a:r>
                      <a:r>
                        <a:rPr lang="en-US" sz="800" dirty="0">
                          <a:effectLst/>
                        </a:rPr>
                        <a:t>/indicator/SH.MMR.DTHS</a:t>
                      </a:r>
                      <a:endParaRPr lang="en-US" sz="1100" dirty="0">
                        <a:effectLst/>
                      </a:endParaRPr>
                    </a:p>
                    <a:p>
                      <a:pPr marL="0" marR="0">
                        <a:spcBef>
                          <a:spcPts val="0"/>
                        </a:spcBef>
                        <a:spcAft>
                          <a:spcPts val="0"/>
                        </a:spcAft>
                      </a:pPr>
                      <a:r>
                        <a:rPr lang="en-US" sz="800" dirty="0">
                          <a:effectLst/>
                        </a:rPr>
                        <a:t>API_SH.MMR.DTHS_DS2_en_excel_v2_4024797.xls</a:t>
                      </a:r>
                      <a:endParaRPr lang="en-US"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265" marR="63265" marT="0" marB="0"/>
                </a:tc>
                <a:extLst>
                  <a:ext uri="{0D108BD9-81ED-4DB2-BD59-A6C34878D82A}">
                    <a16:rowId xmlns:a16="http://schemas.microsoft.com/office/drawing/2014/main" val="4032921620"/>
                  </a:ext>
                </a:extLst>
              </a:tr>
            </a:tbl>
          </a:graphicData>
        </a:graphic>
      </p:graphicFrame>
    </p:spTree>
    <p:extLst>
      <p:ext uri="{BB962C8B-B14F-4D97-AF65-F5344CB8AC3E}">
        <p14:creationId xmlns:p14="http://schemas.microsoft.com/office/powerpoint/2010/main" val="26401452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1BC61-7035-C45A-C2E7-288405930A89}"/>
              </a:ext>
            </a:extLst>
          </p:cNvPr>
          <p:cNvSpPr>
            <a:spLocks noGrp="1"/>
          </p:cNvSpPr>
          <p:nvPr>
            <p:ph type="title"/>
          </p:nvPr>
        </p:nvSpPr>
        <p:spPr>
          <a:xfrm>
            <a:off x="638760" y="486972"/>
            <a:ext cx="8761413" cy="706964"/>
          </a:xfrm>
        </p:spPr>
        <p:txBody>
          <a:bodyPr/>
          <a:lstStyle/>
          <a:p>
            <a:r>
              <a:rPr lang="en-US" dirty="0"/>
              <a:t>Sources</a:t>
            </a:r>
          </a:p>
        </p:txBody>
      </p:sp>
      <p:pic>
        <p:nvPicPr>
          <p:cNvPr id="6" name="Picture 5">
            <a:extLst>
              <a:ext uri="{FF2B5EF4-FFF2-40B4-BE49-F238E27FC236}">
                <a16:creationId xmlns:a16="http://schemas.microsoft.com/office/drawing/2014/main" id="{D1F7F700-CEE2-2008-556E-8648F21852D3}"/>
              </a:ext>
            </a:extLst>
          </p:cNvPr>
          <p:cNvPicPr>
            <a:picLocks noChangeAspect="1"/>
          </p:cNvPicPr>
          <p:nvPr/>
        </p:nvPicPr>
        <p:blipFill>
          <a:blip r:embed="rId2"/>
          <a:stretch>
            <a:fillRect/>
          </a:stretch>
        </p:blipFill>
        <p:spPr>
          <a:xfrm>
            <a:off x="764457" y="2150942"/>
            <a:ext cx="9815879" cy="3733390"/>
          </a:xfrm>
          <a:prstGeom prst="rect">
            <a:avLst/>
          </a:prstGeom>
        </p:spPr>
      </p:pic>
    </p:spTree>
    <p:extLst>
      <p:ext uri="{BB962C8B-B14F-4D97-AF65-F5344CB8AC3E}">
        <p14:creationId xmlns:p14="http://schemas.microsoft.com/office/powerpoint/2010/main" val="26108685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C2B65-A6E1-E208-AFFA-A24AEBCBC5D4}"/>
              </a:ext>
            </a:extLst>
          </p:cNvPr>
          <p:cNvSpPr>
            <a:spLocks noGrp="1"/>
          </p:cNvSpPr>
          <p:nvPr>
            <p:ph type="title"/>
          </p:nvPr>
        </p:nvSpPr>
        <p:spPr>
          <a:xfrm>
            <a:off x="540590" y="516468"/>
            <a:ext cx="8761413" cy="706964"/>
          </a:xfrm>
        </p:spPr>
        <p:txBody>
          <a:bodyPr/>
          <a:lstStyle/>
          <a:p>
            <a:r>
              <a:rPr lang="en-US" dirty="0"/>
              <a:t>Background</a:t>
            </a:r>
          </a:p>
        </p:txBody>
      </p:sp>
      <p:sp>
        <p:nvSpPr>
          <p:cNvPr id="4" name="Text Box 1">
            <a:extLst>
              <a:ext uri="{FF2B5EF4-FFF2-40B4-BE49-F238E27FC236}">
                <a16:creationId xmlns:a16="http://schemas.microsoft.com/office/drawing/2014/main" id="{A19B76EC-AF65-E619-0F84-F99C74FCDD07}"/>
              </a:ext>
            </a:extLst>
          </p:cNvPr>
          <p:cNvSpPr txBox="1"/>
          <p:nvPr/>
        </p:nvSpPr>
        <p:spPr>
          <a:xfrm>
            <a:off x="409401" y="2413337"/>
            <a:ext cx="11373198" cy="1015663"/>
          </a:xfrm>
          <a:prstGeom prst="rect">
            <a:avLst/>
          </a:prstGeom>
          <a:noFill/>
          <a:ln>
            <a:noFill/>
          </a:ln>
        </p:spPr>
        <p:txBody>
          <a:bodyPr rot="0" spcFirstLastPara="0" vert="horz" wrap="square" lIns="91440" tIns="45720" rIns="91440" bIns="45720" numCol="1" spcCol="0" rtlCol="0" fromWordArt="0" anchor="t" anchorCtr="0" forceAA="0" compatLnSpc="1">
            <a:prstTxWarp prst="textNoShape">
              <a:avLst/>
            </a:prstTxWarp>
            <a:spAutoFit/>
            <a:scene3d>
              <a:camera prst="orthographicFront"/>
              <a:lightRig rig="soft" dir="t">
                <a:rot lat="0" lon="0" rev="15600000"/>
              </a:lightRig>
            </a:scene3d>
            <a:sp3d extrusionH="57150" prstMaterial="softEdge">
              <a:bevelT w="25400" h="38100"/>
            </a:sp3d>
          </a:bodyPr>
          <a:lstStyle/>
          <a:p>
            <a:pPr marL="0" marR="0" algn="ctr">
              <a:spcBef>
                <a:spcPts val="0"/>
              </a:spcBef>
              <a:spcAft>
                <a:spcPts val="0"/>
              </a:spcAft>
            </a:pPr>
            <a:r>
              <a:rPr lang="en-US" sz="2000" b="1" dirty="0">
                <a:ln>
                  <a:noFill/>
                </a:ln>
                <a:solidFill>
                  <a:srgbClr val="4472C4"/>
                </a:solidFill>
                <a:effectLst>
                  <a:outerShdw blurRad="38100" dist="25400" dir="5400000" algn="ctr">
                    <a:srgbClr val="6E747A">
                      <a:alpha val="43000"/>
                    </a:srgbClr>
                  </a:outerShdw>
                </a:effectLst>
                <a:latin typeface="Times New Roman" panose="02020603050405020304" pitchFamily="18" charset="0"/>
                <a:ea typeface="Times New Roman" panose="02020603050405020304" pitchFamily="18" charset="0"/>
              </a:rPr>
              <a:t>“Women in the U.S. are the most likely to die from complications related to pregnancy or childbirth.</a:t>
            </a:r>
            <a:endParaRPr lang="en-US" sz="2000" b="1" dirty="0">
              <a:effectLst/>
              <a:latin typeface="Times New Roman" panose="02020603050405020304" pitchFamily="18" charset="0"/>
              <a:ea typeface="Times New Roman" panose="02020603050405020304" pitchFamily="18" charset="0"/>
            </a:endParaRPr>
          </a:p>
          <a:p>
            <a:pPr marL="0" marR="0" algn="ctr">
              <a:spcBef>
                <a:spcPts val="0"/>
              </a:spcBef>
              <a:spcAft>
                <a:spcPts val="0"/>
              </a:spcAft>
            </a:pPr>
            <a:r>
              <a:rPr lang="en-US" sz="2000" b="1" dirty="0">
                <a:ln>
                  <a:noFill/>
                </a:ln>
                <a:solidFill>
                  <a:srgbClr val="4472C4"/>
                </a:solidFill>
                <a:effectLst>
                  <a:outerShdw blurRad="38100" dist="25400" dir="5400000" algn="ctr">
                    <a:srgbClr val="6E747A">
                      <a:alpha val="43000"/>
                    </a:srgbClr>
                  </a:outerShdw>
                </a:effectLst>
                <a:latin typeface="Times New Roman" panose="02020603050405020304" pitchFamily="18" charset="0"/>
                <a:ea typeface="Times New Roman" panose="02020603050405020304" pitchFamily="18" charset="0"/>
              </a:rPr>
              <a:t>In 2018, there were 17 maternal deaths for every 100,000 live births in the U.S. – a ratio more than double that of most other high-income countries.”</a:t>
            </a:r>
            <a:r>
              <a:rPr lang="en-US" sz="2000" b="1" dirty="0">
                <a:ln>
                  <a:noFill/>
                </a:ln>
                <a:effectLst/>
                <a:latin typeface="Times New Roman" panose="02020603050405020304" pitchFamily="18" charset="0"/>
                <a:ea typeface="Times New Roman" panose="02020603050405020304" pitchFamily="18" charset="0"/>
              </a:rPr>
              <a:t> </a:t>
            </a:r>
            <a:r>
              <a:rPr lang="en-US" sz="800" b="0" dirty="0">
                <a:ln>
                  <a:noFill/>
                </a:ln>
                <a:effectLst/>
                <a:latin typeface="Times New Roman" panose="02020603050405020304" pitchFamily="18" charset="0"/>
                <a:ea typeface="Times New Roman" panose="02020603050405020304" pitchFamily="18" charset="0"/>
              </a:rPr>
              <a:t>(</a:t>
            </a:r>
            <a:r>
              <a:rPr lang="en-US" sz="800" b="0" dirty="0" err="1">
                <a:ln>
                  <a:noFill/>
                </a:ln>
                <a:effectLst/>
                <a:latin typeface="Times New Roman" panose="02020603050405020304" pitchFamily="18" charset="0"/>
                <a:ea typeface="Times New Roman" panose="02020603050405020304" pitchFamily="18" charset="0"/>
              </a:rPr>
              <a:t>Roosa</a:t>
            </a:r>
            <a:r>
              <a:rPr lang="en-US" sz="800" b="0" dirty="0">
                <a:ln>
                  <a:noFill/>
                </a:ln>
                <a:effectLst/>
                <a:latin typeface="Times New Roman" panose="02020603050405020304" pitchFamily="18" charset="0"/>
                <a:ea typeface="Times New Roman" panose="02020603050405020304" pitchFamily="18" charset="0"/>
              </a:rPr>
              <a:t> </a:t>
            </a:r>
            <a:r>
              <a:rPr lang="en-US" sz="800" b="0" dirty="0" err="1">
                <a:ln>
                  <a:noFill/>
                </a:ln>
                <a:effectLst/>
                <a:latin typeface="Times New Roman" panose="02020603050405020304" pitchFamily="18" charset="0"/>
                <a:ea typeface="Times New Roman" panose="02020603050405020304" pitchFamily="18" charset="0"/>
              </a:rPr>
              <a:t>Tikkanen</a:t>
            </a:r>
            <a:r>
              <a:rPr lang="en-US" sz="800" b="0" dirty="0">
                <a:ln>
                  <a:noFill/>
                </a:ln>
                <a:effectLst/>
                <a:latin typeface="Times New Roman" panose="02020603050405020304" pitchFamily="18" charset="0"/>
                <a:ea typeface="Times New Roman" panose="02020603050405020304" pitchFamily="18" charset="0"/>
              </a:rPr>
              <a:t>, 2020)</a:t>
            </a:r>
            <a:endParaRPr lang="en-US" sz="800" dirty="0">
              <a:effectLst/>
              <a:latin typeface="Times New Roman" panose="02020603050405020304" pitchFamily="18" charset="0"/>
              <a:ea typeface="Times New Roman" panose="02020603050405020304" pitchFamily="18" charset="0"/>
            </a:endParaRPr>
          </a:p>
        </p:txBody>
      </p:sp>
      <p:pic>
        <p:nvPicPr>
          <p:cNvPr id="1026" name="Picture 2" descr="High Maternal Mortality Rate Rising in the US | Audacious Inquiry">
            <a:extLst>
              <a:ext uri="{FF2B5EF4-FFF2-40B4-BE49-F238E27FC236}">
                <a16:creationId xmlns:a16="http://schemas.microsoft.com/office/drawing/2014/main" id="{71739C06-02EC-2D8E-C7CB-5F58A0610D1A}"/>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6851507" y="3902927"/>
            <a:ext cx="5340493" cy="2955073"/>
          </a:xfrm>
          <a:prstGeom prst="rect">
            <a:avLst/>
          </a:prstGeom>
          <a:noFill/>
          <a:effectLst>
            <a:softEdge rad="246620"/>
          </a:effectLst>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CC1DEDC-A05D-FC70-2538-FF3B70D17F0B}"/>
              </a:ext>
            </a:extLst>
          </p:cNvPr>
          <p:cNvSpPr txBox="1"/>
          <p:nvPr/>
        </p:nvSpPr>
        <p:spPr>
          <a:xfrm>
            <a:off x="540590" y="3665770"/>
            <a:ext cx="5931648" cy="3046988"/>
          </a:xfrm>
          <a:prstGeom prst="rect">
            <a:avLst/>
          </a:prstGeom>
          <a:noFill/>
        </p:spPr>
        <p:txBody>
          <a:bodyPr wrap="square" rtlCol="0">
            <a:spAutoFit/>
          </a:bodyPr>
          <a:lstStyle/>
          <a:p>
            <a:r>
              <a:rPr lang="en-US" sz="1600" dirty="0"/>
              <a:t>The Commonwealth Fund reports the U.S. has:</a:t>
            </a:r>
          </a:p>
          <a:p>
            <a:pPr marL="285750" indent="-285750">
              <a:buFont typeface="Arial" panose="020B0604020202020204" pitchFamily="34" charset="0"/>
              <a:buChar char="•"/>
            </a:pPr>
            <a:r>
              <a:rPr lang="en-US" sz="1600" dirty="0"/>
              <a:t>The highest Maternal Mortality rate among developed countries</a:t>
            </a:r>
          </a:p>
          <a:p>
            <a:pPr marL="285750" indent="-285750">
              <a:buFont typeface="Arial" panose="020B0604020202020204" pitchFamily="34" charset="0"/>
              <a:buChar char="•"/>
            </a:pPr>
            <a:r>
              <a:rPr lang="en-US" sz="1600" dirty="0"/>
              <a:t>Overrepresentation of OB-GYN’s in its maternity care workforce relative to midwives</a:t>
            </a:r>
          </a:p>
          <a:p>
            <a:pPr marL="285750" indent="-285750">
              <a:buFont typeface="Arial" panose="020B0604020202020204" pitchFamily="34" charset="0"/>
              <a:buChar char="•"/>
            </a:pPr>
            <a:r>
              <a:rPr lang="en-US" sz="1600" dirty="0"/>
              <a:t>And an overall shortage of maternity care providers (OB-GYN’s and Midwives) relative to birth’s</a:t>
            </a:r>
          </a:p>
          <a:p>
            <a:pPr marL="285750" indent="-285750">
              <a:buFont typeface="Arial" panose="020B0604020202020204" pitchFamily="34" charset="0"/>
              <a:buChar char="•"/>
            </a:pPr>
            <a:endParaRPr lang="en-US" sz="1600" dirty="0"/>
          </a:p>
          <a:p>
            <a:r>
              <a:rPr lang="en-US" sz="1600" dirty="0"/>
              <a:t>Additionally, the U.S. </a:t>
            </a:r>
            <a:r>
              <a:rPr lang="en-US" sz="1600" b="1" dirty="0"/>
              <a:t>does not</a:t>
            </a:r>
            <a:r>
              <a:rPr lang="en-US" sz="1600" dirty="0"/>
              <a:t> guarantee access to provider home visits or paid parental leave in the postpartum period despite studies showing that most maternal deaths take place post-birth.</a:t>
            </a:r>
          </a:p>
        </p:txBody>
      </p:sp>
      <p:pic>
        <p:nvPicPr>
          <p:cNvPr id="7" name="Audio Recording Jun 3, 2022 at 1:45:32 PM" descr="Audio Recording Jun 3, 2022 at 1:45:32 PM">
            <a:hlinkClick r:id="" action="ppaction://media"/>
            <a:extLst>
              <a:ext uri="{FF2B5EF4-FFF2-40B4-BE49-F238E27FC236}">
                <a16:creationId xmlns:a16="http://schemas.microsoft.com/office/drawing/2014/main" id="{5A6BF17B-17BD-3B4F-9F2D-14D3F0ACF23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08659" y="295242"/>
            <a:ext cx="812800" cy="812800"/>
          </a:xfrm>
          <a:prstGeom prst="rect">
            <a:avLst/>
          </a:prstGeom>
        </p:spPr>
      </p:pic>
    </p:spTree>
    <p:extLst>
      <p:ext uri="{BB962C8B-B14F-4D97-AF65-F5344CB8AC3E}">
        <p14:creationId xmlns:p14="http://schemas.microsoft.com/office/powerpoint/2010/main" val="302370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822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Figure 1.">
            <a:extLst>
              <a:ext uri="{FF2B5EF4-FFF2-40B4-BE49-F238E27FC236}">
                <a16:creationId xmlns:a16="http://schemas.microsoft.com/office/drawing/2014/main" id="{AFFE22E0-7198-0E15-153C-23A0AA32FB63}"/>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80101" y="3560040"/>
            <a:ext cx="4480089" cy="3068617"/>
          </a:xfrm>
          <a:prstGeom prst="rect">
            <a:avLst/>
          </a:prstGeom>
          <a:noFill/>
          <a:ln>
            <a:noFill/>
          </a:ln>
        </p:spPr>
      </p:pic>
      <p:sp>
        <p:nvSpPr>
          <p:cNvPr id="2" name="Title 1">
            <a:extLst>
              <a:ext uri="{FF2B5EF4-FFF2-40B4-BE49-F238E27FC236}">
                <a16:creationId xmlns:a16="http://schemas.microsoft.com/office/drawing/2014/main" id="{8BFC2B65-A6E1-E208-AFFA-A24AEBCBC5D4}"/>
              </a:ext>
            </a:extLst>
          </p:cNvPr>
          <p:cNvSpPr>
            <a:spLocks noGrp="1"/>
          </p:cNvSpPr>
          <p:nvPr>
            <p:ph type="title"/>
          </p:nvPr>
        </p:nvSpPr>
        <p:spPr>
          <a:xfrm>
            <a:off x="540590" y="516468"/>
            <a:ext cx="8761413" cy="706964"/>
          </a:xfrm>
        </p:spPr>
        <p:txBody>
          <a:bodyPr/>
          <a:lstStyle/>
          <a:p>
            <a:r>
              <a:rPr lang="en-US" dirty="0"/>
              <a:t>Global Maternal Mortality Rates</a:t>
            </a:r>
          </a:p>
        </p:txBody>
      </p:sp>
      <p:sp>
        <p:nvSpPr>
          <p:cNvPr id="3" name="Content Placeholder 2">
            <a:extLst>
              <a:ext uri="{FF2B5EF4-FFF2-40B4-BE49-F238E27FC236}">
                <a16:creationId xmlns:a16="http://schemas.microsoft.com/office/drawing/2014/main" id="{E1DE8533-E78A-59B7-7A28-2EEE38E3FD88}"/>
              </a:ext>
            </a:extLst>
          </p:cNvPr>
          <p:cNvSpPr>
            <a:spLocks noGrp="1"/>
          </p:cNvSpPr>
          <p:nvPr>
            <p:ph idx="1"/>
          </p:nvPr>
        </p:nvSpPr>
        <p:spPr>
          <a:xfrm>
            <a:off x="540590" y="2367525"/>
            <a:ext cx="6563419" cy="4112497"/>
          </a:xfrm>
        </p:spPr>
        <p:txBody>
          <a:bodyPr>
            <a:normAutofit/>
          </a:bodyPr>
          <a:lstStyle/>
          <a:p>
            <a:pPr>
              <a:buFont typeface="Wingdings" pitchFamily="2" charset="2"/>
              <a:buChar char="Ø"/>
            </a:pPr>
            <a:r>
              <a:rPr lang="en-US" sz="1400" dirty="0"/>
              <a:t>One study suggests Global Maternal Mortality Rates (MMR) have decreased roughly 44% since 1990.</a:t>
            </a:r>
          </a:p>
          <a:p>
            <a:pPr>
              <a:buFont typeface="Wingdings" pitchFamily="2" charset="2"/>
              <a:buChar char="Ø"/>
            </a:pPr>
            <a:r>
              <a:rPr lang="en-US" sz="1400" dirty="0"/>
              <a:t>UNICEF data for the years between 2000-2017 confirm that estimated Maternal-related deaths have seen a steady decreased since 2000 (Figure 1.)</a:t>
            </a:r>
          </a:p>
        </p:txBody>
      </p:sp>
      <p:sp>
        <p:nvSpPr>
          <p:cNvPr id="7" name="TextBox 6">
            <a:extLst>
              <a:ext uri="{FF2B5EF4-FFF2-40B4-BE49-F238E27FC236}">
                <a16:creationId xmlns:a16="http://schemas.microsoft.com/office/drawing/2014/main" id="{D3BC518F-54EF-49E9-03C7-4244022EF8B8}"/>
              </a:ext>
            </a:extLst>
          </p:cNvPr>
          <p:cNvSpPr txBox="1"/>
          <p:nvPr/>
        </p:nvSpPr>
        <p:spPr>
          <a:xfrm>
            <a:off x="1084654" y="6585155"/>
            <a:ext cx="3583858" cy="230832"/>
          </a:xfrm>
          <a:prstGeom prst="rect">
            <a:avLst/>
          </a:prstGeom>
          <a:noFill/>
        </p:spPr>
        <p:txBody>
          <a:bodyPr wrap="square" rtlCol="0">
            <a:spAutoFit/>
          </a:bodyPr>
          <a:lstStyle/>
          <a:p>
            <a:pPr algn="ctr"/>
            <a:r>
              <a:rPr lang="en-US" sz="900" dirty="0"/>
              <a:t>Figure 1.</a:t>
            </a:r>
          </a:p>
        </p:txBody>
      </p:sp>
      <p:pic>
        <p:nvPicPr>
          <p:cNvPr id="9" name="Picture 8">
            <a:extLst>
              <a:ext uri="{FF2B5EF4-FFF2-40B4-BE49-F238E27FC236}">
                <a16:creationId xmlns:a16="http://schemas.microsoft.com/office/drawing/2014/main" id="{F6C3EB3B-8021-EEDB-93C8-DB7BCCB5189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977953" y="2183713"/>
            <a:ext cx="5095295" cy="3482694"/>
          </a:xfrm>
          <a:prstGeom prst="rect">
            <a:avLst/>
          </a:prstGeom>
          <a:noFill/>
          <a:ln>
            <a:noFill/>
          </a:ln>
        </p:spPr>
      </p:pic>
      <p:pic>
        <p:nvPicPr>
          <p:cNvPr id="10" name="Picture 9">
            <a:extLst>
              <a:ext uri="{FF2B5EF4-FFF2-40B4-BE49-F238E27FC236}">
                <a16:creationId xmlns:a16="http://schemas.microsoft.com/office/drawing/2014/main" id="{791BFBB0-8E7B-34F5-4096-574D3FBAEA7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238666" y="2192933"/>
            <a:ext cx="2797868" cy="2059295"/>
          </a:xfrm>
          <a:prstGeom prst="rect">
            <a:avLst/>
          </a:prstGeom>
        </p:spPr>
      </p:pic>
      <p:sp>
        <p:nvSpPr>
          <p:cNvPr id="8" name="TextBox 7">
            <a:extLst>
              <a:ext uri="{FF2B5EF4-FFF2-40B4-BE49-F238E27FC236}">
                <a16:creationId xmlns:a16="http://schemas.microsoft.com/office/drawing/2014/main" id="{41D7A33C-36A0-8BEA-479B-D051DB61CE2C}"/>
              </a:ext>
            </a:extLst>
          </p:cNvPr>
          <p:cNvSpPr txBox="1"/>
          <p:nvPr/>
        </p:nvSpPr>
        <p:spPr>
          <a:xfrm>
            <a:off x="8238666" y="5212509"/>
            <a:ext cx="3834581" cy="230832"/>
          </a:xfrm>
          <a:prstGeom prst="rect">
            <a:avLst/>
          </a:prstGeom>
          <a:noFill/>
        </p:spPr>
        <p:txBody>
          <a:bodyPr wrap="square" rtlCol="0">
            <a:spAutoFit/>
          </a:bodyPr>
          <a:lstStyle/>
          <a:p>
            <a:pPr algn="ctr"/>
            <a:r>
              <a:rPr lang="en-US" sz="900" dirty="0"/>
              <a:t>Figure 2.</a:t>
            </a:r>
          </a:p>
        </p:txBody>
      </p:sp>
      <p:sp>
        <p:nvSpPr>
          <p:cNvPr id="12" name="TextBox 11">
            <a:extLst>
              <a:ext uri="{FF2B5EF4-FFF2-40B4-BE49-F238E27FC236}">
                <a16:creationId xmlns:a16="http://schemas.microsoft.com/office/drawing/2014/main" id="{429F6B7B-320A-679F-32E5-6A0D5D3917FF}"/>
              </a:ext>
            </a:extLst>
          </p:cNvPr>
          <p:cNvSpPr txBox="1"/>
          <p:nvPr/>
        </p:nvSpPr>
        <p:spPr>
          <a:xfrm>
            <a:off x="4960190" y="5815042"/>
            <a:ext cx="7231810" cy="738664"/>
          </a:xfrm>
          <a:prstGeom prst="rect">
            <a:avLst/>
          </a:prstGeom>
          <a:noFill/>
        </p:spPr>
        <p:txBody>
          <a:bodyPr wrap="square" rtlCol="0">
            <a:spAutoFit/>
          </a:bodyPr>
          <a:lstStyle/>
          <a:p>
            <a:pPr marL="285750" indent="-285750">
              <a:buClr>
                <a:schemeClr val="accent1"/>
              </a:buClr>
              <a:buFont typeface="Wingdings" pitchFamily="2" charset="2"/>
              <a:buChar char="Ø"/>
            </a:pPr>
            <a:r>
              <a:rPr lang="en-US" sz="1400" dirty="0"/>
              <a:t>Data shows that from about 2000-2018, Sub-Saharan Africa and South Asia hold the two highest rates of maternal-related deaths per 100,000 live births (MMR)(Figure 2.). </a:t>
            </a:r>
          </a:p>
        </p:txBody>
      </p:sp>
      <p:sp>
        <p:nvSpPr>
          <p:cNvPr id="14" name="TextBox 13">
            <a:extLst>
              <a:ext uri="{FF2B5EF4-FFF2-40B4-BE49-F238E27FC236}">
                <a16:creationId xmlns:a16="http://schemas.microsoft.com/office/drawing/2014/main" id="{B575AA6C-BDB0-FC42-D99C-5A6900630561}"/>
              </a:ext>
            </a:extLst>
          </p:cNvPr>
          <p:cNvSpPr txBox="1"/>
          <p:nvPr/>
        </p:nvSpPr>
        <p:spPr>
          <a:xfrm>
            <a:off x="7939751" y="5662524"/>
            <a:ext cx="3583858" cy="230832"/>
          </a:xfrm>
          <a:prstGeom prst="rect">
            <a:avLst/>
          </a:prstGeom>
          <a:noFill/>
        </p:spPr>
        <p:txBody>
          <a:bodyPr wrap="square" rtlCol="0">
            <a:spAutoFit/>
          </a:bodyPr>
          <a:lstStyle/>
          <a:p>
            <a:pPr algn="ctr"/>
            <a:r>
              <a:rPr lang="en-US" sz="900" dirty="0"/>
              <a:t>Figure 2.</a:t>
            </a:r>
          </a:p>
        </p:txBody>
      </p:sp>
      <p:pic>
        <p:nvPicPr>
          <p:cNvPr id="13" name="Audio Recording Jun 3, 2022 at 1:48:04 PM" descr="Audio Recording Jun 3, 2022 at 1:48:04 PM">
            <a:hlinkClick r:id="" action="ppaction://media"/>
            <a:extLst>
              <a:ext uri="{FF2B5EF4-FFF2-40B4-BE49-F238E27FC236}">
                <a16:creationId xmlns:a16="http://schemas.microsoft.com/office/drawing/2014/main" id="{65CE5EFE-719E-AE16-0606-9CE2623FB35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0388507" y="243412"/>
            <a:ext cx="812800" cy="812800"/>
          </a:xfrm>
          <a:prstGeom prst="rect">
            <a:avLst/>
          </a:prstGeom>
        </p:spPr>
      </p:pic>
    </p:spTree>
    <p:extLst>
      <p:ext uri="{BB962C8B-B14F-4D97-AF65-F5344CB8AC3E}">
        <p14:creationId xmlns:p14="http://schemas.microsoft.com/office/powerpoint/2010/main" val="2719133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768"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C2B65-A6E1-E208-AFFA-A24AEBCBC5D4}"/>
              </a:ext>
            </a:extLst>
          </p:cNvPr>
          <p:cNvSpPr>
            <a:spLocks noGrp="1"/>
          </p:cNvSpPr>
          <p:nvPr>
            <p:ph type="title"/>
          </p:nvPr>
        </p:nvSpPr>
        <p:spPr>
          <a:xfrm>
            <a:off x="480101" y="702730"/>
            <a:ext cx="8761413" cy="706964"/>
          </a:xfrm>
        </p:spPr>
        <p:txBody>
          <a:bodyPr/>
          <a:lstStyle/>
          <a:p>
            <a:r>
              <a:rPr lang="en-US" dirty="0"/>
              <a:t>Global Maternal Mortality Rates continued…</a:t>
            </a:r>
          </a:p>
        </p:txBody>
      </p:sp>
      <p:sp>
        <p:nvSpPr>
          <p:cNvPr id="3" name="Content Placeholder 2">
            <a:extLst>
              <a:ext uri="{FF2B5EF4-FFF2-40B4-BE49-F238E27FC236}">
                <a16:creationId xmlns:a16="http://schemas.microsoft.com/office/drawing/2014/main" id="{E1DE8533-E78A-59B7-7A28-2EEE38E3FD88}"/>
              </a:ext>
            </a:extLst>
          </p:cNvPr>
          <p:cNvSpPr>
            <a:spLocks noGrp="1"/>
          </p:cNvSpPr>
          <p:nvPr>
            <p:ph idx="1"/>
          </p:nvPr>
        </p:nvSpPr>
        <p:spPr>
          <a:xfrm>
            <a:off x="480101" y="4316650"/>
            <a:ext cx="3036550" cy="2429797"/>
          </a:xfrm>
        </p:spPr>
        <p:txBody>
          <a:bodyPr>
            <a:normAutofit/>
          </a:bodyPr>
          <a:lstStyle/>
          <a:p>
            <a:pPr marL="0" indent="0">
              <a:buNone/>
            </a:pPr>
            <a:r>
              <a:rPr lang="en-US" sz="1400" dirty="0"/>
              <a:t>For the years between 2013-2018, data showed that the top 5 countries with the Highest and Lowest MMR were the following:</a:t>
            </a:r>
          </a:p>
          <a:p>
            <a:pPr marL="285750" lvl="1">
              <a:lnSpc>
                <a:spcPct val="110000"/>
              </a:lnSpc>
              <a:spcBef>
                <a:spcPts val="0"/>
              </a:spcBef>
              <a:buFont typeface="Wingdings" pitchFamily="2" charset="2"/>
              <a:buChar char="Ø"/>
            </a:pPr>
            <a:r>
              <a:rPr lang="en-US" sz="1400" dirty="0"/>
              <a:t>Lowest:</a:t>
            </a:r>
          </a:p>
          <a:p>
            <a:pPr marL="594360" lvl="2">
              <a:lnSpc>
                <a:spcPct val="110000"/>
              </a:lnSpc>
              <a:spcBef>
                <a:spcPts val="0"/>
              </a:spcBef>
              <a:buFont typeface="Wingdings" pitchFamily="2" charset="2"/>
              <a:buChar char="Ø"/>
            </a:pPr>
            <a:r>
              <a:rPr lang="en-US" dirty="0"/>
              <a:t>Italy</a:t>
            </a:r>
          </a:p>
          <a:p>
            <a:pPr marL="594360" lvl="2">
              <a:lnSpc>
                <a:spcPct val="110000"/>
              </a:lnSpc>
              <a:spcBef>
                <a:spcPts val="0"/>
              </a:spcBef>
              <a:buFont typeface="Wingdings" pitchFamily="2" charset="2"/>
              <a:buChar char="Ø"/>
            </a:pPr>
            <a:r>
              <a:rPr lang="en-US" dirty="0"/>
              <a:t>Greece</a:t>
            </a:r>
          </a:p>
          <a:p>
            <a:pPr marL="594360" lvl="2">
              <a:lnSpc>
                <a:spcPct val="110000"/>
              </a:lnSpc>
              <a:spcBef>
                <a:spcPts val="0"/>
              </a:spcBef>
              <a:buFont typeface="Wingdings" pitchFamily="2" charset="2"/>
              <a:buChar char="Ø"/>
            </a:pPr>
            <a:r>
              <a:rPr lang="en-US" dirty="0"/>
              <a:t>Poland</a:t>
            </a:r>
          </a:p>
          <a:p>
            <a:pPr marL="594360" lvl="2">
              <a:lnSpc>
                <a:spcPct val="110000"/>
              </a:lnSpc>
              <a:spcBef>
                <a:spcPts val="0"/>
              </a:spcBef>
              <a:buFont typeface="Wingdings" pitchFamily="2" charset="2"/>
              <a:buChar char="Ø"/>
            </a:pPr>
            <a:r>
              <a:rPr lang="en-US" dirty="0"/>
              <a:t>Norway</a:t>
            </a:r>
          </a:p>
          <a:p>
            <a:pPr marL="594360" lvl="2">
              <a:lnSpc>
                <a:spcPct val="110000"/>
              </a:lnSpc>
              <a:spcBef>
                <a:spcPts val="0"/>
              </a:spcBef>
              <a:buFont typeface="Wingdings" pitchFamily="2" charset="2"/>
              <a:buChar char="Ø"/>
            </a:pPr>
            <a:r>
              <a:rPr lang="en-US" dirty="0"/>
              <a:t>United Arab Emirates</a:t>
            </a:r>
          </a:p>
        </p:txBody>
      </p:sp>
      <p:pic>
        <p:nvPicPr>
          <p:cNvPr id="11" name="Picture 10">
            <a:extLst>
              <a:ext uri="{FF2B5EF4-FFF2-40B4-BE49-F238E27FC236}">
                <a16:creationId xmlns:a16="http://schemas.microsoft.com/office/drawing/2014/main" id="{2E8D7E3A-7937-2CEC-6D9B-5C90F914446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0" y="2250556"/>
            <a:ext cx="4214673" cy="2211766"/>
          </a:xfrm>
          <a:prstGeom prst="rect">
            <a:avLst/>
          </a:prstGeom>
          <a:noFill/>
          <a:ln>
            <a:noFill/>
          </a:ln>
        </p:spPr>
      </p:pic>
      <p:pic>
        <p:nvPicPr>
          <p:cNvPr id="13" name="Picture 12">
            <a:extLst>
              <a:ext uri="{FF2B5EF4-FFF2-40B4-BE49-F238E27FC236}">
                <a16:creationId xmlns:a16="http://schemas.microsoft.com/office/drawing/2014/main" id="{24D2B6BF-BFBE-0E61-5010-A0CAA1A1D715}"/>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971311" y="2205373"/>
            <a:ext cx="4352441" cy="2211766"/>
          </a:xfrm>
          <a:prstGeom prst="rect">
            <a:avLst/>
          </a:prstGeom>
          <a:noFill/>
          <a:ln>
            <a:noFill/>
          </a:ln>
        </p:spPr>
      </p:pic>
      <p:pic>
        <p:nvPicPr>
          <p:cNvPr id="14" name="Picture 13">
            <a:extLst>
              <a:ext uri="{FF2B5EF4-FFF2-40B4-BE49-F238E27FC236}">
                <a16:creationId xmlns:a16="http://schemas.microsoft.com/office/drawing/2014/main" id="{F786806C-28E5-791A-058C-32D044C2C2ED}"/>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152588" y="2190847"/>
            <a:ext cx="4039412" cy="2125803"/>
          </a:xfrm>
          <a:prstGeom prst="rect">
            <a:avLst/>
          </a:prstGeom>
          <a:noFill/>
          <a:ln>
            <a:noFill/>
          </a:ln>
        </p:spPr>
      </p:pic>
      <p:sp>
        <p:nvSpPr>
          <p:cNvPr id="16" name="Content Placeholder 2">
            <a:extLst>
              <a:ext uri="{FF2B5EF4-FFF2-40B4-BE49-F238E27FC236}">
                <a16:creationId xmlns:a16="http://schemas.microsoft.com/office/drawing/2014/main" id="{592ABC56-97AC-17F4-1EA6-8CC9BA7CA64C}"/>
              </a:ext>
            </a:extLst>
          </p:cNvPr>
          <p:cNvSpPr txBox="1">
            <a:spLocks/>
          </p:cNvSpPr>
          <p:nvPr/>
        </p:nvSpPr>
        <p:spPr>
          <a:xfrm>
            <a:off x="2447368" y="5262631"/>
            <a:ext cx="3387251" cy="1317235"/>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lvl="1">
              <a:lnSpc>
                <a:spcPct val="110000"/>
              </a:lnSpc>
              <a:spcBef>
                <a:spcPts val="0"/>
              </a:spcBef>
              <a:buFont typeface="Wingdings" pitchFamily="2" charset="2"/>
              <a:buChar char="Ø"/>
            </a:pPr>
            <a:r>
              <a:rPr lang="en-US" sz="1400" dirty="0"/>
              <a:t>Highest:</a:t>
            </a:r>
          </a:p>
          <a:p>
            <a:pPr marL="960120" lvl="2">
              <a:lnSpc>
                <a:spcPct val="110000"/>
              </a:lnSpc>
              <a:spcBef>
                <a:spcPts val="0"/>
              </a:spcBef>
              <a:buFont typeface="Wingdings" pitchFamily="2" charset="2"/>
              <a:buChar char="Ø"/>
            </a:pPr>
            <a:r>
              <a:rPr lang="en-US" dirty="0"/>
              <a:t>Sierra Leone</a:t>
            </a:r>
          </a:p>
          <a:p>
            <a:pPr marL="960120" lvl="2">
              <a:lnSpc>
                <a:spcPct val="110000"/>
              </a:lnSpc>
              <a:spcBef>
                <a:spcPts val="0"/>
              </a:spcBef>
              <a:buFont typeface="Wingdings" pitchFamily="2" charset="2"/>
              <a:buChar char="Ø"/>
            </a:pPr>
            <a:r>
              <a:rPr lang="en-US" dirty="0"/>
              <a:t>South Sudan</a:t>
            </a:r>
          </a:p>
          <a:p>
            <a:pPr marL="960120" lvl="2">
              <a:lnSpc>
                <a:spcPct val="110000"/>
              </a:lnSpc>
              <a:spcBef>
                <a:spcPts val="0"/>
              </a:spcBef>
              <a:buFont typeface="Wingdings" pitchFamily="2" charset="2"/>
              <a:buChar char="Ø"/>
            </a:pPr>
            <a:r>
              <a:rPr lang="en-US" dirty="0"/>
              <a:t>Chad</a:t>
            </a:r>
          </a:p>
          <a:p>
            <a:pPr marL="960120" lvl="2">
              <a:lnSpc>
                <a:spcPct val="110000"/>
              </a:lnSpc>
              <a:spcBef>
                <a:spcPts val="0"/>
              </a:spcBef>
              <a:buFont typeface="Wingdings" pitchFamily="2" charset="2"/>
              <a:buChar char="Ø"/>
            </a:pPr>
            <a:r>
              <a:rPr lang="en-US" dirty="0"/>
              <a:t>Central African Republic</a:t>
            </a:r>
          </a:p>
          <a:p>
            <a:pPr marL="960120" lvl="2">
              <a:lnSpc>
                <a:spcPct val="110000"/>
              </a:lnSpc>
              <a:spcBef>
                <a:spcPts val="0"/>
              </a:spcBef>
              <a:buFont typeface="Wingdings" pitchFamily="2" charset="2"/>
              <a:buChar char="Ø"/>
            </a:pPr>
            <a:r>
              <a:rPr lang="en-US" dirty="0"/>
              <a:t>Nigeria</a:t>
            </a:r>
          </a:p>
        </p:txBody>
      </p:sp>
      <p:sp>
        <p:nvSpPr>
          <p:cNvPr id="4" name="TextBox 3">
            <a:extLst>
              <a:ext uri="{FF2B5EF4-FFF2-40B4-BE49-F238E27FC236}">
                <a16:creationId xmlns:a16="http://schemas.microsoft.com/office/drawing/2014/main" id="{092BB7DB-6A32-B1B0-1691-CA67AFBB87F5}"/>
              </a:ext>
            </a:extLst>
          </p:cNvPr>
          <p:cNvSpPr txBox="1"/>
          <p:nvPr/>
        </p:nvSpPr>
        <p:spPr>
          <a:xfrm>
            <a:off x="6489290" y="4517627"/>
            <a:ext cx="5452701" cy="1815882"/>
          </a:xfrm>
          <a:prstGeom prst="rect">
            <a:avLst/>
          </a:prstGeom>
          <a:noFill/>
        </p:spPr>
        <p:txBody>
          <a:bodyPr wrap="square" rtlCol="0">
            <a:spAutoFit/>
          </a:bodyPr>
          <a:lstStyle/>
          <a:p>
            <a:r>
              <a:rPr lang="en-US" sz="1400" dirty="0"/>
              <a:t>For this timeframe, the U.S. MMR was </a:t>
            </a:r>
            <a:r>
              <a:rPr lang="en-US" sz="1400" b="1" dirty="0"/>
              <a:t>14.8, </a:t>
            </a:r>
            <a:r>
              <a:rPr lang="en-US" sz="1400" dirty="0"/>
              <a:t>in comparison the lowest (Italy) was </a:t>
            </a:r>
            <a:r>
              <a:rPr lang="en-US" sz="1400" b="1" dirty="0"/>
              <a:t>2.38</a:t>
            </a:r>
            <a:r>
              <a:rPr lang="en-US" sz="1400" dirty="0"/>
              <a:t>, and the highest (Sierra Leone) was </a:t>
            </a:r>
            <a:r>
              <a:rPr lang="en-US" sz="1400" b="1" dirty="0"/>
              <a:t>1571.1</a:t>
            </a:r>
            <a:r>
              <a:rPr lang="en-US" sz="1400" dirty="0"/>
              <a:t>.</a:t>
            </a:r>
          </a:p>
          <a:p>
            <a:endParaRPr lang="en-US" sz="1400" dirty="0"/>
          </a:p>
          <a:p>
            <a:r>
              <a:rPr lang="en-US" sz="1400" dirty="0"/>
              <a:t>For the same timeframe, I looked at countries closest in MMR to the U.S. to identify if those countries were generally developed countries, of which only one (Canada), is considered to be a developed country.</a:t>
            </a:r>
          </a:p>
        </p:txBody>
      </p:sp>
      <p:pic>
        <p:nvPicPr>
          <p:cNvPr id="5" name="Audio Recording Jun 3, 2022 at 1:49:27 PM" descr="Audio Recording Jun 3, 2022 at 1:49:27 PM">
            <a:hlinkClick r:id="" action="ppaction://media"/>
            <a:extLst>
              <a:ext uri="{FF2B5EF4-FFF2-40B4-BE49-F238E27FC236}">
                <a16:creationId xmlns:a16="http://schemas.microsoft.com/office/drawing/2014/main" id="{A542BAEB-1728-954D-39F8-76B685D6573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0392609" y="296330"/>
            <a:ext cx="812800" cy="812800"/>
          </a:xfrm>
          <a:prstGeom prst="rect">
            <a:avLst/>
          </a:prstGeom>
        </p:spPr>
      </p:pic>
    </p:spTree>
    <p:extLst>
      <p:ext uri="{BB962C8B-B14F-4D97-AF65-F5344CB8AC3E}">
        <p14:creationId xmlns:p14="http://schemas.microsoft.com/office/powerpoint/2010/main" val="990778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33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40E99-FF92-66F9-6B5A-1A43D182CD5B}"/>
              </a:ext>
            </a:extLst>
          </p:cNvPr>
          <p:cNvSpPr>
            <a:spLocks noGrp="1"/>
          </p:cNvSpPr>
          <p:nvPr>
            <p:ph type="title"/>
          </p:nvPr>
        </p:nvSpPr>
        <p:spPr>
          <a:xfrm>
            <a:off x="461779" y="484718"/>
            <a:ext cx="8761413" cy="706964"/>
          </a:xfrm>
        </p:spPr>
        <p:txBody>
          <a:bodyPr/>
          <a:lstStyle/>
          <a:p>
            <a:r>
              <a:rPr lang="en-US" dirty="0"/>
              <a:t>U.S. Maternal Mortality Ratio</a:t>
            </a:r>
          </a:p>
        </p:txBody>
      </p:sp>
      <p:sp>
        <p:nvSpPr>
          <p:cNvPr id="3" name="Content Placeholder 2">
            <a:extLst>
              <a:ext uri="{FF2B5EF4-FFF2-40B4-BE49-F238E27FC236}">
                <a16:creationId xmlns:a16="http://schemas.microsoft.com/office/drawing/2014/main" id="{815FAEF7-76E0-FEDE-BDDC-C8BAF3176BF3}"/>
              </a:ext>
            </a:extLst>
          </p:cNvPr>
          <p:cNvSpPr>
            <a:spLocks noGrp="1"/>
          </p:cNvSpPr>
          <p:nvPr>
            <p:ph idx="1"/>
          </p:nvPr>
        </p:nvSpPr>
        <p:spPr>
          <a:xfrm>
            <a:off x="712501" y="3152774"/>
            <a:ext cx="4847640" cy="1979665"/>
          </a:xfrm>
        </p:spPr>
        <p:txBody>
          <a:bodyPr>
            <a:normAutofit/>
          </a:bodyPr>
          <a:lstStyle/>
          <a:p>
            <a:pPr marL="0" indent="0">
              <a:buNone/>
            </a:pPr>
            <a:r>
              <a:rPr lang="en-US" sz="1600" dirty="0"/>
              <a:t>CDC data shows that when looking at the U.S. individually, the number of </a:t>
            </a:r>
            <a:r>
              <a:rPr lang="en-US" sz="1600" b="1" dirty="0"/>
              <a:t>reported</a:t>
            </a:r>
            <a:r>
              <a:rPr lang="en-US" sz="1600" dirty="0"/>
              <a:t> maternal-related deaths in the U.S. has </a:t>
            </a:r>
            <a:r>
              <a:rPr lang="en-US" sz="1600" b="1" dirty="0"/>
              <a:t>increased </a:t>
            </a:r>
            <a:r>
              <a:rPr lang="en-US" sz="1600" dirty="0"/>
              <a:t> from </a:t>
            </a:r>
            <a:r>
              <a:rPr lang="en-US" sz="1600" b="1" dirty="0"/>
              <a:t>7.2 </a:t>
            </a:r>
            <a:r>
              <a:rPr lang="en-US" sz="1600" dirty="0"/>
              <a:t>deaths per 100,000 live births since 1987 to </a:t>
            </a:r>
            <a:r>
              <a:rPr lang="en-US" sz="1600" b="1" dirty="0"/>
              <a:t>17.3</a:t>
            </a:r>
            <a:r>
              <a:rPr lang="en-US" sz="1600" dirty="0"/>
              <a:t> in 2017 (the last available year of data).</a:t>
            </a:r>
          </a:p>
        </p:txBody>
      </p:sp>
      <p:pic>
        <p:nvPicPr>
          <p:cNvPr id="4" name="Picture 3">
            <a:extLst>
              <a:ext uri="{FF2B5EF4-FFF2-40B4-BE49-F238E27FC236}">
                <a16:creationId xmlns:a16="http://schemas.microsoft.com/office/drawing/2014/main" id="{3CAD0AF7-1F45-7EC3-2665-3393D12ADD7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773276" y="1445342"/>
            <a:ext cx="6244570" cy="5368225"/>
          </a:xfrm>
          <a:prstGeom prst="rect">
            <a:avLst/>
          </a:prstGeom>
          <a:solidFill>
            <a:schemeClr val="bg1"/>
          </a:solidFill>
          <a:ln>
            <a:noFill/>
          </a:ln>
        </p:spPr>
      </p:pic>
      <p:pic>
        <p:nvPicPr>
          <p:cNvPr id="5" name="Audio Recording Jun 3, 2022 at 1:50:31 PM" descr="Audio Recording Jun 3, 2022 at 1:50:31 PM">
            <a:hlinkClick r:id="" action="ppaction://media"/>
            <a:extLst>
              <a:ext uri="{FF2B5EF4-FFF2-40B4-BE49-F238E27FC236}">
                <a16:creationId xmlns:a16="http://schemas.microsoft.com/office/drawing/2014/main" id="{3C030B05-BF7A-DE34-3F65-0DEE1AF0C20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364838" y="378882"/>
            <a:ext cx="812800" cy="812800"/>
          </a:xfrm>
          <a:prstGeom prst="rect">
            <a:avLst/>
          </a:prstGeom>
        </p:spPr>
      </p:pic>
    </p:spTree>
    <p:extLst>
      <p:ext uri="{BB962C8B-B14F-4D97-AF65-F5344CB8AC3E}">
        <p14:creationId xmlns:p14="http://schemas.microsoft.com/office/powerpoint/2010/main" val="321996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83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76E05-2AE2-6178-020E-FB61CB0C1C97}"/>
              </a:ext>
            </a:extLst>
          </p:cNvPr>
          <p:cNvSpPr>
            <a:spLocks noGrp="1"/>
          </p:cNvSpPr>
          <p:nvPr>
            <p:ph type="title"/>
          </p:nvPr>
        </p:nvSpPr>
        <p:spPr>
          <a:xfrm>
            <a:off x="447031" y="484718"/>
            <a:ext cx="8761413" cy="706964"/>
          </a:xfrm>
        </p:spPr>
        <p:txBody>
          <a:bodyPr/>
          <a:lstStyle/>
          <a:p>
            <a:r>
              <a:rPr lang="en-US" dirty="0"/>
              <a:t>Attendance by Skilled Birth Attendant</a:t>
            </a:r>
          </a:p>
        </p:txBody>
      </p:sp>
      <p:sp>
        <p:nvSpPr>
          <p:cNvPr id="3" name="Content Placeholder 2">
            <a:extLst>
              <a:ext uri="{FF2B5EF4-FFF2-40B4-BE49-F238E27FC236}">
                <a16:creationId xmlns:a16="http://schemas.microsoft.com/office/drawing/2014/main" id="{44D3936F-3935-8972-A3D2-F651D39D6CFC}"/>
              </a:ext>
            </a:extLst>
          </p:cNvPr>
          <p:cNvSpPr>
            <a:spLocks noGrp="1"/>
          </p:cNvSpPr>
          <p:nvPr>
            <p:ph idx="1"/>
          </p:nvPr>
        </p:nvSpPr>
        <p:spPr>
          <a:xfrm>
            <a:off x="3662650" y="2315497"/>
            <a:ext cx="4729723" cy="4350774"/>
          </a:xfrm>
        </p:spPr>
        <p:txBody>
          <a:bodyPr>
            <a:noAutofit/>
          </a:bodyPr>
          <a:lstStyle/>
          <a:p>
            <a:pPr marL="0" indent="0">
              <a:buNone/>
            </a:pPr>
            <a:r>
              <a:rPr lang="en-US" sz="1600" dirty="0"/>
              <a:t>Studies published by many organizations such as the the World Health Organization (WHO) recommend midwives as an </a:t>
            </a:r>
            <a:r>
              <a:rPr lang="en-US" sz="1600" b="1" dirty="0"/>
              <a:t>evidence-based approach to reducing maternal mortality.</a:t>
            </a:r>
            <a:endParaRPr lang="en-US" sz="1600" dirty="0"/>
          </a:p>
          <a:p>
            <a:pPr marL="0" indent="0">
              <a:buNone/>
            </a:pPr>
            <a:r>
              <a:rPr lang="en-US" sz="1600" dirty="0"/>
              <a:t>Data shows us that of the Top 5 countries with Lowest and Highest MMR Rates, there is a correlation between skilled birth attendant rates and mortality rates. </a:t>
            </a:r>
          </a:p>
          <a:p>
            <a:pPr marL="0" indent="0">
              <a:buNone/>
            </a:pPr>
            <a:r>
              <a:rPr lang="en-US" sz="1600" dirty="0"/>
              <a:t>The attached charts show those 5 countries for each group as well as the U.S.’s rates for comparison.</a:t>
            </a:r>
          </a:p>
          <a:p>
            <a:pPr marL="0" indent="0">
              <a:buNone/>
            </a:pPr>
            <a:r>
              <a:rPr lang="en-US" sz="1600" dirty="0"/>
              <a:t>Interestingly enough, despite the U.S. having a similar attendance rate of skilled birth professional, the mortality rates compares to the group with lowest MMR is significantly higher. </a:t>
            </a:r>
          </a:p>
        </p:txBody>
      </p:sp>
      <p:pic>
        <p:nvPicPr>
          <p:cNvPr id="4" name="Picture 3">
            <a:extLst>
              <a:ext uri="{FF2B5EF4-FFF2-40B4-BE49-F238E27FC236}">
                <a16:creationId xmlns:a16="http://schemas.microsoft.com/office/drawing/2014/main" id="{4DE5F4BE-0837-FBCA-E829-9B5EE75687D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0355" y="2603498"/>
            <a:ext cx="3506202" cy="3416299"/>
          </a:xfrm>
          <a:prstGeom prst="rect">
            <a:avLst/>
          </a:prstGeom>
          <a:noFill/>
          <a:ln>
            <a:noFill/>
          </a:ln>
        </p:spPr>
      </p:pic>
      <p:pic>
        <p:nvPicPr>
          <p:cNvPr id="5" name="Picture 4">
            <a:extLst>
              <a:ext uri="{FF2B5EF4-FFF2-40B4-BE49-F238E27FC236}">
                <a16:creationId xmlns:a16="http://schemas.microsoft.com/office/drawing/2014/main" id="{31FAB1E1-E07D-273C-84EC-B3220D6D2C43}"/>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8392373" y="2603499"/>
            <a:ext cx="3562295" cy="3416299"/>
          </a:xfrm>
          <a:prstGeom prst="rect">
            <a:avLst/>
          </a:prstGeom>
          <a:noFill/>
          <a:ln>
            <a:noFill/>
          </a:ln>
        </p:spPr>
      </p:pic>
      <p:pic>
        <p:nvPicPr>
          <p:cNvPr id="6" name="Audio Recording Jun 3, 2022 at 1:54:20 PM" descr="Audio Recording Jun 3, 2022 at 1:54:20 PM">
            <a:hlinkClick r:id="" action="ppaction://media"/>
            <a:extLst>
              <a:ext uri="{FF2B5EF4-FFF2-40B4-BE49-F238E27FC236}">
                <a16:creationId xmlns:a16="http://schemas.microsoft.com/office/drawing/2014/main" id="{5BDA7F63-3790-F324-6140-F00F6311342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379587" y="220406"/>
            <a:ext cx="812800" cy="812800"/>
          </a:xfrm>
          <a:prstGeom prst="rect">
            <a:avLst/>
          </a:prstGeom>
        </p:spPr>
      </p:pic>
    </p:spTree>
    <p:extLst>
      <p:ext uri="{BB962C8B-B14F-4D97-AF65-F5344CB8AC3E}">
        <p14:creationId xmlns:p14="http://schemas.microsoft.com/office/powerpoint/2010/main" val="3958907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58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76476-5F95-A42F-A141-1A022E3EA05B}"/>
              </a:ext>
            </a:extLst>
          </p:cNvPr>
          <p:cNvSpPr>
            <a:spLocks noGrp="1"/>
          </p:cNvSpPr>
          <p:nvPr>
            <p:ph type="title"/>
          </p:nvPr>
        </p:nvSpPr>
        <p:spPr>
          <a:xfrm>
            <a:off x="447030" y="484718"/>
            <a:ext cx="8761413" cy="706964"/>
          </a:xfrm>
        </p:spPr>
        <p:txBody>
          <a:bodyPr/>
          <a:lstStyle/>
          <a:p>
            <a:r>
              <a:rPr lang="en-US" dirty="0"/>
              <a:t>Maternal Deaths by Cause</a:t>
            </a:r>
          </a:p>
        </p:txBody>
      </p:sp>
      <p:pic>
        <p:nvPicPr>
          <p:cNvPr id="4" name="Content Placeholder 3">
            <a:extLst>
              <a:ext uri="{FF2B5EF4-FFF2-40B4-BE49-F238E27FC236}">
                <a16:creationId xmlns:a16="http://schemas.microsoft.com/office/drawing/2014/main" id="{32B19D89-E8BA-D615-0DCF-FD6C8A737298}"/>
              </a:ext>
            </a:extLst>
          </p:cNvPr>
          <p:cNvPicPr>
            <a:picLocks noGrp="1" noChangeAspect="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0" y="1191682"/>
            <a:ext cx="7652785" cy="5666318"/>
          </a:xfrm>
          <a:prstGeom prst="rect">
            <a:avLst/>
          </a:prstGeom>
          <a:solidFill>
            <a:schemeClr val="bg1"/>
          </a:solidFill>
          <a:ln>
            <a:noFill/>
          </a:ln>
        </p:spPr>
      </p:pic>
      <p:sp>
        <p:nvSpPr>
          <p:cNvPr id="5" name="TextBox 4">
            <a:extLst>
              <a:ext uri="{FF2B5EF4-FFF2-40B4-BE49-F238E27FC236}">
                <a16:creationId xmlns:a16="http://schemas.microsoft.com/office/drawing/2014/main" id="{C38F2552-72E5-7E3C-FC7F-9D72D2B64394}"/>
              </a:ext>
            </a:extLst>
          </p:cNvPr>
          <p:cNvSpPr txBox="1"/>
          <p:nvPr/>
        </p:nvSpPr>
        <p:spPr>
          <a:xfrm>
            <a:off x="7890387" y="2212258"/>
            <a:ext cx="3967316" cy="4339650"/>
          </a:xfrm>
          <a:prstGeom prst="rect">
            <a:avLst/>
          </a:prstGeom>
          <a:noFill/>
        </p:spPr>
        <p:txBody>
          <a:bodyPr wrap="square" rtlCol="0">
            <a:spAutoFit/>
          </a:bodyPr>
          <a:lstStyle/>
          <a:p>
            <a:r>
              <a:rPr lang="en-US" sz="1600" dirty="0"/>
              <a:t>Data obtained from the CDC shows that for pregnancy-related deaths in the U.S. from 2014-2017, the biggest contributing factor was cardiovascular conditions at </a:t>
            </a:r>
            <a:r>
              <a:rPr lang="en-US" sz="1600" b="1" dirty="0"/>
              <a:t>15.5%.</a:t>
            </a:r>
          </a:p>
          <a:p>
            <a:endParaRPr lang="en-US" sz="1600" b="1" dirty="0"/>
          </a:p>
          <a:p>
            <a:r>
              <a:rPr lang="en-US" sz="1600" dirty="0"/>
              <a:t>The CDC reports that studies show that “</a:t>
            </a:r>
            <a:r>
              <a:rPr lang="en-US" sz="1600" i="1" dirty="0">
                <a:solidFill>
                  <a:schemeClr val="tx2"/>
                </a:solidFill>
              </a:rPr>
              <a:t>an increasing number of women in the U.S. have chronic health conditions such as hypertension, diabetes, and chronic heart disease. These conditions may put a woman at higher risk of complications during pregnancy or the postpartum year</a:t>
            </a:r>
            <a:r>
              <a:rPr lang="en-US" sz="1600" dirty="0"/>
              <a:t>.” </a:t>
            </a:r>
          </a:p>
          <a:p>
            <a:endParaRPr lang="en-US" sz="1600" dirty="0"/>
          </a:p>
          <a:p>
            <a:r>
              <a:rPr lang="en-US" sz="1200" dirty="0"/>
              <a:t>**It should be noted the CDC is unable to account for the cause of death of </a:t>
            </a:r>
            <a:r>
              <a:rPr lang="en-US" sz="1200" b="1" dirty="0"/>
              <a:t>6.7% </a:t>
            </a:r>
            <a:r>
              <a:rPr lang="en-US" sz="1200" dirty="0"/>
              <a:t>of pregnancy-related deaths during this timeframe.</a:t>
            </a:r>
          </a:p>
        </p:txBody>
      </p:sp>
      <p:pic>
        <p:nvPicPr>
          <p:cNvPr id="6" name="Audio Recording Jun 3, 2022 at 1:57:21 PM" descr="Audio Recording Jun 3, 2022 at 1:57:21 PM">
            <a:hlinkClick r:id="" action="ppaction://media"/>
            <a:extLst>
              <a:ext uri="{FF2B5EF4-FFF2-40B4-BE49-F238E27FC236}">
                <a16:creationId xmlns:a16="http://schemas.microsoft.com/office/drawing/2014/main" id="{131DD6F7-4CD7-352E-26D4-FE0498AD03F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364839" y="306092"/>
            <a:ext cx="812800" cy="812800"/>
          </a:xfrm>
          <a:prstGeom prst="rect">
            <a:avLst/>
          </a:prstGeom>
        </p:spPr>
      </p:pic>
    </p:spTree>
    <p:extLst>
      <p:ext uri="{BB962C8B-B14F-4D97-AF65-F5344CB8AC3E}">
        <p14:creationId xmlns:p14="http://schemas.microsoft.com/office/powerpoint/2010/main" val="2720452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13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76476-5F95-A42F-A141-1A022E3EA05B}"/>
              </a:ext>
            </a:extLst>
          </p:cNvPr>
          <p:cNvSpPr>
            <a:spLocks noGrp="1"/>
          </p:cNvSpPr>
          <p:nvPr>
            <p:ph type="title"/>
          </p:nvPr>
        </p:nvSpPr>
        <p:spPr>
          <a:xfrm>
            <a:off x="447030" y="484718"/>
            <a:ext cx="8761413" cy="706964"/>
          </a:xfrm>
        </p:spPr>
        <p:txBody>
          <a:bodyPr/>
          <a:lstStyle/>
          <a:p>
            <a:r>
              <a:rPr lang="en-US" dirty="0"/>
              <a:t>Maternal Deaths by Cause</a:t>
            </a:r>
          </a:p>
        </p:txBody>
      </p:sp>
      <p:sp>
        <p:nvSpPr>
          <p:cNvPr id="5" name="TextBox 4">
            <a:extLst>
              <a:ext uri="{FF2B5EF4-FFF2-40B4-BE49-F238E27FC236}">
                <a16:creationId xmlns:a16="http://schemas.microsoft.com/office/drawing/2014/main" id="{C38F2552-72E5-7E3C-FC7F-9D72D2B64394}"/>
              </a:ext>
            </a:extLst>
          </p:cNvPr>
          <p:cNvSpPr txBox="1"/>
          <p:nvPr/>
        </p:nvSpPr>
        <p:spPr>
          <a:xfrm>
            <a:off x="929149" y="3429000"/>
            <a:ext cx="4218039" cy="1754326"/>
          </a:xfrm>
          <a:prstGeom prst="rect">
            <a:avLst/>
          </a:prstGeom>
          <a:noFill/>
        </p:spPr>
        <p:txBody>
          <a:bodyPr wrap="square" rtlCol="0">
            <a:spAutoFit/>
          </a:bodyPr>
          <a:lstStyle/>
          <a:p>
            <a:r>
              <a:rPr lang="en-US" dirty="0"/>
              <a:t>Data provided by the </a:t>
            </a:r>
            <a:r>
              <a:rPr lang="en-US" dirty="0" err="1"/>
              <a:t>Commonwealthfund.org</a:t>
            </a:r>
            <a:r>
              <a:rPr lang="en-US" dirty="0"/>
              <a:t>, </a:t>
            </a:r>
          </a:p>
          <a:p>
            <a:r>
              <a:rPr lang="en-US" dirty="0"/>
              <a:t>reports that in the U.S. about </a:t>
            </a:r>
            <a:r>
              <a:rPr lang="en-US" b="1" dirty="0"/>
              <a:t>17% </a:t>
            </a:r>
            <a:r>
              <a:rPr lang="en-US" dirty="0"/>
              <a:t>of pregnancy-related deaths occur on the day of delivery, </a:t>
            </a:r>
            <a:r>
              <a:rPr lang="en-US" b="1" dirty="0"/>
              <a:t>52% </a:t>
            </a:r>
            <a:r>
              <a:rPr lang="en-US" dirty="0"/>
              <a:t>occur after delivery or postpartum.</a:t>
            </a:r>
          </a:p>
        </p:txBody>
      </p:sp>
      <p:pic>
        <p:nvPicPr>
          <p:cNvPr id="7" name="Picture 6">
            <a:extLst>
              <a:ext uri="{FF2B5EF4-FFF2-40B4-BE49-F238E27FC236}">
                <a16:creationId xmlns:a16="http://schemas.microsoft.com/office/drawing/2014/main" id="{CF508747-2D7E-7D6D-E07C-7E39B080349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69858" y="2240404"/>
            <a:ext cx="6322142" cy="4617596"/>
          </a:xfrm>
          <a:prstGeom prst="rect">
            <a:avLst/>
          </a:prstGeom>
        </p:spPr>
      </p:pic>
      <p:pic>
        <p:nvPicPr>
          <p:cNvPr id="8" name="Audio Recording Jun 3, 2022 at 1:58:59 PM" descr="Audio Recording Jun 3, 2022 at 1:58:59 PM">
            <a:hlinkClick r:id="" action="ppaction://media"/>
            <a:extLst>
              <a:ext uri="{FF2B5EF4-FFF2-40B4-BE49-F238E27FC236}">
                <a16:creationId xmlns:a16="http://schemas.microsoft.com/office/drawing/2014/main" id="{849E9DBD-CD37-DA47-9605-15643FD8D35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09084" y="327263"/>
            <a:ext cx="812800" cy="812800"/>
          </a:xfrm>
          <a:prstGeom prst="rect">
            <a:avLst/>
          </a:prstGeom>
        </p:spPr>
      </p:pic>
    </p:spTree>
    <p:extLst>
      <p:ext uri="{BB962C8B-B14F-4D97-AF65-F5344CB8AC3E}">
        <p14:creationId xmlns:p14="http://schemas.microsoft.com/office/powerpoint/2010/main" val="818383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7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2DF2D-6D0E-5E35-CD06-FAD50D77C9FF}"/>
              </a:ext>
            </a:extLst>
          </p:cNvPr>
          <p:cNvSpPr>
            <a:spLocks noGrp="1"/>
          </p:cNvSpPr>
          <p:nvPr>
            <p:ph type="title"/>
          </p:nvPr>
        </p:nvSpPr>
        <p:spPr>
          <a:xfrm>
            <a:off x="476527" y="484718"/>
            <a:ext cx="8761413" cy="706964"/>
          </a:xfrm>
        </p:spPr>
        <p:txBody>
          <a:bodyPr/>
          <a:lstStyle/>
          <a:p>
            <a:r>
              <a:rPr lang="en-US" dirty="0"/>
              <a:t>Race as a factor</a:t>
            </a:r>
          </a:p>
        </p:txBody>
      </p:sp>
      <p:sp>
        <p:nvSpPr>
          <p:cNvPr id="3" name="Content Placeholder 2">
            <a:extLst>
              <a:ext uri="{FF2B5EF4-FFF2-40B4-BE49-F238E27FC236}">
                <a16:creationId xmlns:a16="http://schemas.microsoft.com/office/drawing/2014/main" id="{62B49138-E717-AD94-ACBE-7F9D18BB6B10}"/>
              </a:ext>
            </a:extLst>
          </p:cNvPr>
          <p:cNvSpPr>
            <a:spLocks noGrp="1"/>
          </p:cNvSpPr>
          <p:nvPr>
            <p:ph idx="1"/>
          </p:nvPr>
        </p:nvSpPr>
        <p:spPr>
          <a:xfrm>
            <a:off x="452283" y="2399001"/>
            <a:ext cx="4941045" cy="3974281"/>
          </a:xfrm>
        </p:spPr>
        <p:txBody>
          <a:bodyPr>
            <a:noAutofit/>
          </a:bodyPr>
          <a:lstStyle/>
          <a:p>
            <a:pPr marL="0" indent="0">
              <a:buNone/>
            </a:pPr>
            <a:r>
              <a:rPr lang="en-US" dirty="0"/>
              <a:t>CDC data shows that for years between 2014-2017 the leading group with the highest MMR was Non-Hispanic Black women with </a:t>
            </a:r>
            <a:r>
              <a:rPr lang="en-US" b="1" dirty="0"/>
              <a:t>41.7 </a:t>
            </a:r>
            <a:r>
              <a:rPr lang="en-US" dirty="0"/>
              <a:t>deaths per 100,000 live births.</a:t>
            </a:r>
          </a:p>
          <a:p>
            <a:pPr marL="0" indent="0">
              <a:buNone/>
            </a:pPr>
            <a:r>
              <a:rPr lang="en-US" dirty="0"/>
              <a:t>In contrast, the lowest group was Hispanic or Latina, with </a:t>
            </a:r>
            <a:r>
              <a:rPr lang="en-US" b="1" dirty="0"/>
              <a:t>11.6 </a:t>
            </a:r>
            <a:r>
              <a:rPr lang="en-US" dirty="0"/>
              <a:t>deaths per 100,000 live births. </a:t>
            </a:r>
          </a:p>
          <a:p>
            <a:pPr marL="0" indent="0">
              <a:buNone/>
            </a:pPr>
            <a:r>
              <a:rPr lang="en-US" dirty="0"/>
              <a:t>The CDC notes the “Variability in the risk of death by race/ethnicity may be due to several factors including access to care, quality of care, prevalence of chronic diseases, structural racism, and implicit biases” </a:t>
            </a:r>
          </a:p>
        </p:txBody>
      </p:sp>
      <p:pic>
        <p:nvPicPr>
          <p:cNvPr id="4" name="Picture 3">
            <a:extLst>
              <a:ext uri="{FF2B5EF4-FFF2-40B4-BE49-F238E27FC236}">
                <a16:creationId xmlns:a16="http://schemas.microsoft.com/office/drawing/2014/main" id="{88A1795F-8330-DF9C-8929-4AEFBF9182FB}"/>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548284" y="1764715"/>
            <a:ext cx="5643716" cy="4940885"/>
          </a:xfrm>
          <a:prstGeom prst="rect">
            <a:avLst/>
          </a:prstGeom>
          <a:solidFill>
            <a:schemeClr val="bg1"/>
          </a:solidFill>
          <a:ln>
            <a:noFill/>
          </a:ln>
          <a:effectLst>
            <a:softEdge rad="0"/>
          </a:effectLst>
        </p:spPr>
      </p:pic>
      <p:pic>
        <p:nvPicPr>
          <p:cNvPr id="5" name="Audio Recording Jun 3, 2022 at 2:01:05 PM" descr="Audio Recording Jun 3, 2022 at 2:01:05 PM">
            <a:hlinkClick r:id="" action="ppaction://media"/>
            <a:extLst>
              <a:ext uri="{FF2B5EF4-FFF2-40B4-BE49-F238E27FC236}">
                <a16:creationId xmlns:a16="http://schemas.microsoft.com/office/drawing/2014/main" id="{B5E57E20-78EA-84D3-A180-61B7429F5EF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379587" y="152400"/>
            <a:ext cx="812800" cy="812800"/>
          </a:xfrm>
          <a:prstGeom prst="rect">
            <a:avLst/>
          </a:prstGeom>
        </p:spPr>
      </p:pic>
    </p:spTree>
    <p:extLst>
      <p:ext uri="{BB962C8B-B14F-4D97-AF65-F5344CB8AC3E}">
        <p14:creationId xmlns:p14="http://schemas.microsoft.com/office/powerpoint/2010/main" val="1944389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99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docProps/app.xml><?xml version="1.0" encoding="utf-8"?>
<Properties xmlns="http://schemas.openxmlformats.org/officeDocument/2006/extended-properties" xmlns:vt="http://schemas.openxmlformats.org/officeDocument/2006/docPropsVTypes">
  <Template>{46148FB5-2D0A-8A44-8928-A1018A7B7B3C}tf10001076</Template>
  <TotalTime>166</TotalTime>
  <Words>2309</Words>
  <Application>Microsoft Macintosh PowerPoint</Application>
  <PresentationFormat>Widescreen</PresentationFormat>
  <Paragraphs>139</Paragraphs>
  <Slides>16</Slides>
  <Notes>0</Notes>
  <HiddenSlides>0</HiddenSlides>
  <MMClips>14</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Century Gothic</vt:lpstr>
      <vt:lpstr>Symbol</vt:lpstr>
      <vt:lpstr>Times New Roman</vt:lpstr>
      <vt:lpstr>Wingdings</vt:lpstr>
      <vt:lpstr>Wingdings 3</vt:lpstr>
      <vt:lpstr>Ion Boardroom</vt:lpstr>
      <vt:lpstr>Maternal Mortality: How does the U.S. compare to the rest of the world?</vt:lpstr>
      <vt:lpstr>Background</vt:lpstr>
      <vt:lpstr>Global Maternal Mortality Rates</vt:lpstr>
      <vt:lpstr>Global Maternal Mortality Rates continued…</vt:lpstr>
      <vt:lpstr>U.S. Maternal Mortality Ratio</vt:lpstr>
      <vt:lpstr>Attendance by Skilled Birth Attendant</vt:lpstr>
      <vt:lpstr>Maternal Deaths by Cause</vt:lpstr>
      <vt:lpstr>Maternal Deaths by Cause</vt:lpstr>
      <vt:lpstr>Race as a factor</vt:lpstr>
      <vt:lpstr>Does income play a factor?</vt:lpstr>
      <vt:lpstr>Does income play a factor, continued..</vt:lpstr>
      <vt:lpstr>Final Thoughts</vt:lpstr>
      <vt:lpstr>Q&amp;A</vt:lpstr>
      <vt:lpstr>Key Terms</vt:lpstr>
      <vt:lpstr>Data Dictionary</vt:lpstr>
      <vt:lpstr>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Maternal Mortality: How does the U.S. compare to the rest of the world?</dc:title>
  <dc:creator>Kimberly Gonzalez</dc:creator>
  <cp:lastModifiedBy>Kimberly Gonzalez</cp:lastModifiedBy>
  <cp:revision>16</cp:revision>
  <dcterms:created xsi:type="dcterms:W3CDTF">2022-06-03T18:31:53Z</dcterms:created>
  <dcterms:modified xsi:type="dcterms:W3CDTF">2022-06-03T21:18:17Z</dcterms:modified>
</cp:coreProperties>
</file>

<file path=docProps/thumbnail.jpeg>
</file>